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700" y="520700"/>
            <a:ext cx="9728200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467349" y="3005539"/>
            <a:ext cx="592455" cy="456565"/>
          </a:xfrm>
          <a:custGeom>
            <a:avLst/>
            <a:gdLst/>
            <a:ahLst/>
            <a:cxnLst/>
            <a:rect l="l" t="t" r="r" b="b"/>
            <a:pathLst>
              <a:path w="592454" h="456564">
                <a:moveTo>
                  <a:pt x="344844" y="456396"/>
                </a:moveTo>
                <a:lnTo>
                  <a:pt x="243886" y="456396"/>
                </a:lnTo>
                <a:lnTo>
                  <a:pt x="243886" y="393336"/>
                </a:lnTo>
                <a:lnTo>
                  <a:pt x="186720" y="382487"/>
                </a:lnTo>
                <a:lnTo>
                  <a:pt x="134901" y="364559"/>
                </a:lnTo>
                <a:lnTo>
                  <a:pt x="89687" y="340396"/>
                </a:lnTo>
                <a:lnTo>
                  <a:pt x="52333" y="310840"/>
                </a:lnTo>
                <a:lnTo>
                  <a:pt x="24096" y="276735"/>
                </a:lnTo>
                <a:lnTo>
                  <a:pt x="6233" y="238923"/>
                </a:lnTo>
                <a:lnTo>
                  <a:pt x="0" y="198247"/>
                </a:lnTo>
                <a:lnTo>
                  <a:pt x="4769" y="162605"/>
                </a:lnTo>
                <a:lnTo>
                  <a:pt x="40413" y="98176"/>
                </a:lnTo>
                <a:lnTo>
                  <a:pt x="69615" y="70508"/>
                </a:lnTo>
                <a:lnTo>
                  <a:pt x="105287" y="46616"/>
                </a:lnTo>
                <a:lnTo>
                  <a:pt x="146593" y="27060"/>
                </a:lnTo>
                <a:lnTo>
                  <a:pt x="192695" y="12399"/>
                </a:lnTo>
                <a:lnTo>
                  <a:pt x="242758" y="3193"/>
                </a:lnTo>
                <a:lnTo>
                  <a:pt x="295944" y="0"/>
                </a:lnTo>
                <a:lnTo>
                  <a:pt x="349130" y="3193"/>
                </a:lnTo>
                <a:lnTo>
                  <a:pt x="399193" y="12399"/>
                </a:lnTo>
                <a:lnTo>
                  <a:pt x="445296" y="27060"/>
                </a:lnTo>
                <a:lnTo>
                  <a:pt x="486601" y="46616"/>
                </a:lnTo>
                <a:lnTo>
                  <a:pt x="522273" y="70508"/>
                </a:lnTo>
                <a:lnTo>
                  <a:pt x="529680" y="77526"/>
                </a:lnTo>
                <a:lnTo>
                  <a:pt x="341278" y="77526"/>
                </a:lnTo>
                <a:lnTo>
                  <a:pt x="281496" y="82362"/>
                </a:lnTo>
                <a:lnTo>
                  <a:pt x="227768" y="96014"/>
                </a:lnTo>
                <a:lnTo>
                  <a:pt x="182240" y="117193"/>
                </a:lnTo>
                <a:lnTo>
                  <a:pt x="147061" y="144612"/>
                </a:lnTo>
                <a:lnTo>
                  <a:pt x="124378" y="176983"/>
                </a:lnTo>
                <a:lnTo>
                  <a:pt x="116340" y="213019"/>
                </a:lnTo>
                <a:lnTo>
                  <a:pt x="125653" y="251716"/>
                </a:lnTo>
                <a:lnTo>
                  <a:pt x="151805" y="286050"/>
                </a:lnTo>
                <a:lnTo>
                  <a:pt x="192111" y="314404"/>
                </a:lnTo>
                <a:lnTo>
                  <a:pt x="243887" y="335166"/>
                </a:lnTo>
                <a:lnTo>
                  <a:pt x="344742" y="335166"/>
                </a:lnTo>
                <a:lnTo>
                  <a:pt x="344742" y="348409"/>
                </a:lnTo>
                <a:lnTo>
                  <a:pt x="506482" y="348409"/>
                </a:lnTo>
                <a:lnTo>
                  <a:pt x="524961" y="379583"/>
                </a:lnTo>
                <a:lnTo>
                  <a:pt x="415545" y="379583"/>
                </a:lnTo>
                <a:lnTo>
                  <a:pt x="398610" y="384202"/>
                </a:lnTo>
                <a:lnTo>
                  <a:pt x="381149" y="388115"/>
                </a:lnTo>
                <a:lnTo>
                  <a:pt x="363211" y="391302"/>
                </a:lnTo>
                <a:lnTo>
                  <a:pt x="344844" y="393743"/>
                </a:lnTo>
                <a:lnTo>
                  <a:pt x="344844" y="456396"/>
                </a:lnTo>
                <a:close/>
              </a:path>
              <a:path w="592454" h="456564">
                <a:moveTo>
                  <a:pt x="526092" y="321413"/>
                </a:moveTo>
                <a:lnTo>
                  <a:pt x="485532" y="321413"/>
                </a:lnTo>
                <a:lnTo>
                  <a:pt x="515547" y="302456"/>
                </a:lnTo>
                <a:lnTo>
                  <a:pt x="538074" y="278180"/>
                </a:lnTo>
                <a:lnTo>
                  <a:pt x="552234" y="248421"/>
                </a:lnTo>
                <a:lnTo>
                  <a:pt x="557150" y="213019"/>
                </a:lnTo>
                <a:lnTo>
                  <a:pt x="549783" y="170333"/>
                </a:lnTo>
                <a:lnTo>
                  <a:pt x="528780" y="136100"/>
                </a:lnTo>
                <a:lnTo>
                  <a:pt x="495783" y="110011"/>
                </a:lnTo>
                <a:lnTo>
                  <a:pt x="452438" y="91758"/>
                </a:lnTo>
                <a:lnTo>
                  <a:pt x="400388" y="81032"/>
                </a:lnTo>
                <a:lnTo>
                  <a:pt x="341278" y="77526"/>
                </a:lnTo>
                <a:lnTo>
                  <a:pt x="529680" y="77526"/>
                </a:lnTo>
                <a:lnTo>
                  <a:pt x="551475" y="98176"/>
                </a:lnTo>
                <a:lnTo>
                  <a:pt x="573369" y="129061"/>
                </a:lnTo>
                <a:lnTo>
                  <a:pt x="587120" y="162605"/>
                </a:lnTo>
                <a:lnTo>
                  <a:pt x="591889" y="198247"/>
                </a:lnTo>
                <a:lnTo>
                  <a:pt x="585625" y="238965"/>
                </a:lnTo>
                <a:lnTo>
                  <a:pt x="567681" y="276817"/>
                </a:lnTo>
                <a:lnTo>
                  <a:pt x="539327" y="310964"/>
                </a:lnTo>
                <a:lnTo>
                  <a:pt x="526092" y="321413"/>
                </a:lnTo>
                <a:close/>
              </a:path>
              <a:path w="592454" h="456564">
                <a:moveTo>
                  <a:pt x="344742" y="335166"/>
                </a:moveTo>
                <a:lnTo>
                  <a:pt x="243887" y="335166"/>
                </a:lnTo>
                <a:lnTo>
                  <a:pt x="243887" y="122962"/>
                </a:lnTo>
                <a:lnTo>
                  <a:pt x="446616" y="122962"/>
                </a:lnTo>
                <a:lnTo>
                  <a:pt x="461038" y="124590"/>
                </a:lnTo>
                <a:lnTo>
                  <a:pt x="492765" y="134766"/>
                </a:lnTo>
                <a:lnTo>
                  <a:pt x="524493" y="161427"/>
                </a:lnTo>
                <a:lnTo>
                  <a:pt x="533930" y="194855"/>
                </a:lnTo>
                <a:lnTo>
                  <a:pt x="384476" y="194855"/>
                </a:lnTo>
                <a:lnTo>
                  <a:pt x="345659" y="195394"/>
                </a:lnTo>
                <a:lnTo>
                  <a:pt x="345659" y="252036"/>
                </a:lnTo>
                <a:lnTo>
                  <a:pt x="380952" y="252761"/>
                </a:lnTo>
                <a:lnTo>
                  <a:pt x="528212" y="252761"/>
                </a:lnTo>
                <a:lnTo>
                  <a:pt x="525129" y="264355"/>
                </a:lnTo>
                <a:lnTo>
                  <a:pt x="494803" y="292697"/>
                </a:lnTo>
                <a:lnTo>
                  <a:pt x="464476" y="304554"/>
                </a:lnTo>
                <a:lnTo>
                  <a:pt x="450691" y="306947"/>
                </a:lnTo>
                <a:lnTo>
                  <a:pt x="453655" y="307873"/>
                </a:lnTo>
                <a:lnTo>
                  <a:pt x="485532" y="321413"/>
                </a:lnTo>
                <a:lnTo>
                  <a:pt x="526092" y="321413"/>
                </a:lnTo>
                <a:lnTo>
                  <a:pt x="520414" y="325895"/>
                </a:lnTo>
                <a:lnTo>
                  <a:pt x="344742" y="325895"/>
                </a:lnTo>
                <a:lnTo>
                  <a:pt x="344742" y="335166"/>
                </a:lnTo>
                <a:close/>
              </a:path>
              <a:path w="592454" h="456564">
                <a:moveTo>
                  <a:pt x="528212" y="252761"/>
                </a:moveTo>
                <a:lnTo>
                  <a:pt x="380952" y="252761"/>
                </a:lnTo>
                <a:lnTo>
                  <a:pt x="409330" y="251565"/>
                </a:lnTo>
                <a:lnTo>
                  <a:pt x="428234" y="243398"/>
                </a:lnTo>
                <a:lnTo>
                  <a:pt x="435104" y="223206"/>
                </a:lnTo>
                <a:lnTo>
                  <a:pt x="429409" y="204205"/>
                </a:lnTo>
                <a:lnTo>
                  <a:pt x="412463" y="196273"/>
                </a:lnTo>
                <a:lnTo>
                  <a:pt x="384476" y="194855"/>
                </a:lnTo>
                <a:lnTo>
                  <a:pt x="533930" y="194855"/>
                </a:lnTo>
                <a:lnTo>
                  <a:pt x="538914" y="212509"/>
                </a:lnTo>
                <a:lnTo>
                  <a:pt x="528212" y="252761"/>
                </a:lnTo>
                <a:close/>
              </a:path>
              <a:path w="592454" h="456564">
                <a:moveTo>
                  <a:pt x="506482" y="348409"/>
                </a:moveTo>
                <a:lnTo>
                  <a:pt x="344742" y="348409"/>
                </a:lnTo>
                <a:lnTo>
                  <a:pt x="358054" y="348177"/>
                </a:lnTo>
                <a:lnTo>
                  <a:pt x="371089" y="347620"/>
                </a:lnTo>
                <a:lnTo>
                  <a:pt x="383838" y="346719"/>
                </a:lnTo>
                <a:lnTo>
                  <a:pt x="396290" y="345455"/>
                </a:lnTo>
                <a:lnTo>
                  <a:pt x="391825" y="339176"/>
                </a:lnTo>
                <a:lnTo>
                  <a:pt x="386243" y="332810"/>
                </a:lnTo>
                <a:lnTo>
                  <a:pt x="379572" y="327877"/>
                </a:lnTo>
                <a:lnTo>
                  <a:pt x="371841" y="325895"/>
                </a:lnTo>
                <a:lnTo>
                  <a:pt x="520414" y="325895"/>
                </a:lnTo>
                <a:lnTo>
                  <a:pt x="501832" y="340565"/>
                </a:lnTo>
                <a:lnTo>
                  <a:pt x="506482" y="348409"/>
                </a:lnTo>
                <a:close/>
              </a:path>
              <a:path w="592454" h="456564">
                <a:moveTo>
                  <a:pt x="570495" y="456396"/>
                </a:moveTo>
                <a:lnTo>
                  <a:pt x="456396" y="456396"/>
                </a:lnTo>
                <a:lnTo>
                  <a:pt x="415545" y="379583"/>
                </a:lnTo>
                <a:lnTo>
                  <a:pt x="524961" y="379583"/>
                </a:lnTo>
                <a:lnTo>
                  <a:pt x="570495" y="456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719815" y="5995415"/>
            <a:ext cx="805815" cy="491490"/>
          </a:xfrm>
          <a:custGeom>
            <a:avLst/>
            <a:gdLst/>
            <a:ahLst/>
            <a:cxnLst/>
            <a:rect l="l" t="t" r="r" b="b"/>
            <a:pathLst>
              <a:path w="805815" h="491489">
                <a:moveTo>
                  <a:pt x="0" y="0"/>
                </a:moveTo>
                <a:lnTo>
                  <a:pt x="805433" y="0"/>
                </a:lnTo>
                <a:lnTo>
                  <a:pt x="805433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3426" y="2626915"/>
            <a:ext cx="9524746" cy="1186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Roboto Condensed"/>
                <a:cs typeface="Roboto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8466" y="1496155"/>
            <a:ext cx="9531350" cy="1887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02752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FadelMegahed" TargetMode="External"/><Relationship Id="rId3" Type="http://schemas.openxmlformats.org/officeDocument/2006/relationships/hyperlink" Target="https://github.com/fmegahed/" TargetMode="External"/><Relationship Id="rId4" Type="http://schemas.openxmlformats.org/officeDocument/2006/relationships/hyperlink" Target="mailto:fmegahed@miamioh.edu" TargetMode="External"/><Relationship Id="rId5" Type="http://schemas.openxmlformats.org/officeDocument/2006/relationships/hyperlink" Target="https://calendly.com/fmegahed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methods.net/management/operators.html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methods.net/management/operators.html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yle.tidyverse.org/" TargetMode="External"/><Relationship Id="rId3" Type="http://schemas.openxmlformats.org/officeDocument/2006/relationships/hyperlink" Target="https://stats220.earo.me/01-intro.html#34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hyperlink" Target="https://adv-r.hadley.nz/vectors-chap.html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hyperlink" Target="https://adv-r.hadley.nz/vectors-chap.html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adv-r.hadley.nz/vectors-chap.html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jennybc/lego-rstats#readme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v-r.hadley.nz/vectors-chap.html#scalars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jennybc/lego-rstats#readme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www.midjourney.com/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jennybc/lego-rstats#readme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Relationship Id="rId3" Type="http://schemas.openxmlformats.org/officeDocument/2006/relationships/hyperlink" Target="https://github.com/jennybc/lego-rstats/blob/master/lego-rstats_014.jpg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adv-r.hadley.nz/vectors-chap.html#lists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2-import-export.html#6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hyperlink" Target="https://stats220.earo.me/02-import-export.html#10" TargetMode="External"/><Relationship Id="rId4" Type="http://schemas.openxmlformats.org/officeDocument/2006/relationships/hyperlink" Target="https://twitter.com/hadleywickham/status/643381054758363136?lang=en" TargetMode="Externa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adv-r.hadley.nz/vectors-chap.html#list-array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v-r.hadley.nz/vectors-chap.html#list-array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hyperlink" Target="https://github.com/jennybc/lego-rstats/blob/master/lego-rstats_014.jpg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hyperlink" Target="https://adv-r.hadley.nz/vectors-chap.html#list-array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1" TargetMode="Externa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2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tats220.earo.me/01-intro.html#43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hyperlink" Target="https://stats220.earo.me/01-intro.html#44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220.earo.me/01-intro.html#45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hyperlink" Target="https://r4ds.had.co.nz/workflow-basics.html" TargetMode="External"/><Relationship Id="rId4" Type="http://schemas.openxmlformats.org/officeDocument/2006/relationships/hyperlink" Target="https://r4ds.had.co.nz/workflow-scripts.html" TargetMode="External"/><Relationship Id="rId5" Type="http://schemas.openxmlformats.org/officeDocument/2006/relationships/hyperlink" Target="https://r4ds.had.co.nz/workflow-projects.html" TargetMode="External"/><Relationship Id="rId6" Type="http://schemas.openxmlformats.org/officeDocument/2006/relationships/image" Target="../media/image24.jpg"/><Relationship Id="rId7" Type="http://schemas.openxmlformats.org/officeDocument/2006/relationships/hyperlink" Target="https://adv-r.hadley.nz/names-values.html" TargetMode="External"/><Relationship Id="rId8" Type="http://schemas.openxmlformats.org/officeDocument/2006/relationships/hyperlink" Target="https://adv-r.hadley.nz/vectors-chap.html" TargetMode="External"/><Relationship Id="rId9" Type="http://schemas.openxmlformats.org/officeDocument/2006/relationships/hyperlink" Target="https://adv-r.hadley.nz/subsetting.html" TargetMode="External"/><Relationship Id="rId10" Type="http://schemas.openxmlformats.org/officeDocument/2006/relationships/hyperlink" Target="https://miamioh.instructure.com/courses/240893/quizzes/745691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eakerdeck.com/hadley/you-cant-do-data-science-in-a-gui?slide=14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speakerdeck.com/hadley/you-cant-do-data-science-in-a-gui?slide=17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" TargetMode="External"/><Relationship Id="rId3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chatisa.fsb.miamioh.edu/" TargetMode="External"/><Relationship Id="rId4" Type="http://schemas.openxmlformats.org/officeDocument/2006/relationships/hyperlink" Target="https://stats220.earo.me/01-intro.html#7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254125"/>
            <a:ext cx="86182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FFFFFF"/>
                </a:solidFill>
              </a:rPr>
              <a:t>ISA 401: Business Intelligence </a:t>
            </a:r>
            <a:r>
              <a:rPr dirty="0" sz="3350" spc="15">
                <a:solidFill>
                  <a:srgbClr val="FFFFFF"/>
                </a:solidFill>
              </a:rPr>
              <a:t>&amp; </a:t>
            </a:r>
            <a:r>
              <a:rPr dirty="0" sz="3350" spc="10">
                <a:solidFill>
                  <a:srgbClr val="FFFFFF"/>
                </a:solidFill>
              </a:rPr>
              <a:t>Data</a:t>
            </a:r>
            <a:r>
              <a:rPr dirty="0" sz="3350" spc="-65">
                <a:solidFill>
                  <a:srgbClr val="FFFFFF"/>
                </a:solidFill>
              </a:rPr>
              <a:t> </a:t>
            </a:r>
            <a:r>
              <a:rPr dirty="0" sz="3350" spc="10">
                <a:solidFill>
                  <a:srgbClr val="FFFFFF"/>
                </a:solidFill>
              </a:rPr>
              <a:t>Visualization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901700" y="1882775"/>
            <a:ext cx="2882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02: Introduction</a:t>
            </a:r>
            <a:r>
              <a:rPr dirty="0" sz="30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901950"/>
            <a:ext cx="4379595" cy="3302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Fadel M. Megahed,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PhD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ts val="2030"/>
              </a:lnSpc>
            </a:pPr>
            <a:r>
              <a:rPr dirty="0" sz="1850" spc="15">
                <a:solidFill>
                  <a:srgbClr val="FFFFFF"/>
                </a:solidFill>
                <a:latin typeface="Arial"/>
                <a:cs typeface="Arial"/>
              </a:rPr>
              <a:t>Raymond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E. Gloss Professor </a:t>
            </a:r>
            <a:r>
              <a:rPr dirty="0" sz="185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5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  Farmer School of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06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Miami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309245" marR="1390650" indent="6985">
              <a:lnSpc>
                <a:spcPct val="103000"/>
              </a:lnSpc>
              <a:spcBef>
                <a:spcPts val="5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2"/>
              </a:rPr>
              <a:t>@FadelMegahed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3"/>
              </a:rPr>
              <a:t>fmegahed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4"/>
              </a:rPr>
              <a:t>fmegahed@miamioh.edu</a:t>
            </a:r>
            <a:endParaRPr sz="185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30"/>
              </a:spcBef>
            </a:pP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Automated Scheduler </a:t>
            </a:r>
            <a:r>
              <a:rPr dirty="0" sz="1850" spc="5">
                <a:solidFill>
                  <a:srgbClr val="83D5D3"/>
                </a:solidFill>
                <a:latin typeface="Arial"/>
                <a:cs typeface="Arial"/>
                <a:hlinkClick r:id="rId5"/>
              </a:rPr>
              <a:t>for Office</a:t>
            </a:r>
            <a:r>
              <a:rPr dirty="0" sz="1850" spc="-2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1850" spc="10">
                <a:solidFill>
                  <a:srgbClr val="83D5D3"/>
                </a:solidFill>
                <a:latin typeface="Arial"/>
                <a:cs typeface="Arial"/>
                <a:hlinkClick r:id="rId5"/>
              </a:rPr>
              <a:t>Hours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150" y="1957387"/>
            <a:ext cx="428625" cy="333375"/>
          </a:xfrm>
          <a:custGeom>
            <a:avLst/>
            <a:gdLst/>
            <a:ahLst/>
            <a:cxnLst/>
            <a:rect l="l" t="t" r="r" b="b"/>
            <a:pathLst>
              <a:path w="428625" h="333375">
                <a:moveTo>
                  <a:pt x="251891" y="333375"/>
                </a:moveTo>
                <a:lnTo>
                  <a:pt x="178147" y="333375"/>
                </a:lnTo>
                <a:lnTo>
                  <a:pt x="178147" y="287312"/>
                </a:lnTo>
                <a:lnTo>
                  <a:pt x="120729" y="274735"/>
                </a:lnTo>
                <a:lnTo>
                  <a:pt x="71687" y="252507"/>
                </a:lnTo>
                <a:lnTo>
                  <a:pt x="33539" y="222317"/>
                </a:lnTo>
                <a:lnTo>
                  <a:pt x="8804" y="185854"/>
                </a:lnTo>
                <a:lnTo>
                  <a:pt x="0" y="144809"/>
                </a:lnTo>
                <a:lnTo>
                  <a:pt x="7723" y="106307"/>
                </a:lnTo>
                <a:lnTo>
                  <a:pt x="29551" y="71685"/>
                </a:lnTo>
                <a:lnTo>
                  <a:pt x="63326" y="42406"/>
                </a:lnTo>
                <a:lnTo>
                  <a:pt x="107078" y="19766"/>
                </a:lnTo>
                <a:lnTo>
                  <a:pt x="158715" y="5171"/>
                </a:lnTo>
                <a:lnTo>
                  <a:pt x="216172" y="0"/>
                </a:lnTo>
                <a:lnTo>
                  <a:pt x="273630" y="5171"/>
                </a:lnTo>
                <a:lnTo>
                  <a:pt x="325266" y="19766"/>
                </a:lnTo>
                <a:lnTo>
                  <a:pt x="369019" y="42406"/>
                </a:lnTo>
                <a:lnTo>
                  <a:pt x="385425" y="56629"/>
                </a:lnTo>
                <a:lnTo>
                  <a:pt x="249287" y="56629"/>
                </a:lnTo>
                <a:lnTo>
                  <a:pt x="197366" y="61671"/>
                </a:lnTo>
                <a:lnTo>
                  <a:pt x="152264" y="75714"/>
                </a:lnTo>
                <a:lnTo>
                  <a:pt x="116691" y="97134"/>
                </a:lnTo>
                <a:lnTo>
                  <a:pt x="93360" y="124304"/>
                </a:lnTo>
                <a:lnTo>
                  <a:pt x="84980" y="155599"/>
                </a:lnTo>
                <a:lnTo>
                  <a:pt x="91783" y="183866"/>
                </a:lnTo>
                <a:lnTo>
                  <a:pt x="110886" y="208945"/>
                </a:lnTo>
                <a:lnTo>
                  <a:pt x="140327" y="229656"/>
                </a:lnTo>
                <a:lnTo>
                  <a:pt x="178147" y="244822"/>
                </a:lnTo>
                <a:lnTo>
                  <a:pt x="251817" y="244822"/>
                </a:lnTo>
                <a:lnTo>
                  <a:pt x="251817" y="254496"/>
                </a:lnTo>
                <a:lnTo>
                  <a:pt x="369960" y="254496"/>
                </a:lnTo>
                <a:lnTo>
                  <a:pt x="383458" y="277266"/>
                </a:lnTo>
                <a:lnTo>
                  <a:pt x="303534" y="277266"/>
                </a:lnTo>
                <a:lnTo>
                  <a:pt x="291164" y="280641"/>
                </a:lnTo>
                <a:lnTo>
                  <a:pt x="278410" y="283498"/>
                </a:lnTo>
                <a:lnTo>
                  <a:pt x="265308" y="285826"/>
                </a:lnTo>
                <a:lnTo>
                  <a:pt x="251891" y="287610"/>
                </a:lnTo>
                <a:lnTo>
                  <a:pt x="251891" y="333375"/>
                </a:lnTo>
                <a:close/>
              </a:path>
              <a:path w="428625" h="333375">
                <a:moveTo>
                  <a:pt x="384284" y="234776"/>
                </a:moveTo>
                <a:lnTo>
                  <a:pt x="354657" y="234776"/>
                </a:lnTo>
                <a:lnTo>
                  <a:pt x="376581" y="220929"/>
                </a:lnTo>
                <a:lnTo>
                  <a:pt x="393036" y="203196"/>
                </a:lnTo>
                <a:lnTo>
                  <a:pt x="403379" y="181459"/>
                </a:lnTo>
                <a:lnTo>
                  <a:pt x="406970" y="155599"/>
                </a:lnTo>
                <a:lnTo>
                  <a:pt x="399279" y="118932"/>
                </a:lnTo>
                <a:lnTo>
                  <a:pt x="377590" y="91090"/>
                </a:lnTo>
                <a:lnTo>
                  <a:pt x="343978" y="71685"/>
                </a:lnTo>
                <a:lnTo>
                  <a:pt x="300519" y="60328"/>
                </a:lnTo>
                <a:lnTo>
                  <a:pt x="249287" y="56629"/>
                </a:lnTo>
                <a:lnTo>
                  <a:pt x="385425" y="56629"/>
                </a:lnTo>
                <a:lnTo>
                  <a:pt x="402825" y="71713"/>
                </a:lnTo>
                <a:lnTo>
                  <a:pt x="424621" y="106307"/>
                </a:lnTo>
                <a:lnTo>
                  <a:pt x="428625" y="126263"/>
                </a:lnTo>
                <a:lnTo>
                  <a:pt x="428625" y="168995"/>
                </a:lnTo>
                <a:lnTo>
                  <a:pt x="427770" y="174552"/>
                </a:lnTo>
                <a:lnTo>
                  <a:pt x="414662" y="202201"/>
                </a:lnTo>
                <a:lnTo>
                  <a:pt x="393951" y="227144"/>
                </a:lnTo>
                <a:lnTo>
                  <a:pt x="384284" y="234776"/>
                </a:lnTo>
                <a:close/>
              </a:path>
              <a:path w="428625" h="333375">
                <a:moveTo>
                  <a:pt x="251817" y="244822"/>
                </a:moveTo>
                <a:lnTo>
                  <a:pt x="178147" y="244822"/>
                </a:lnTo>
                <a:lnTo>
                  <a:pt x="178147" y="89817"/>
                </a:lnTo>
                <a:lnTo>
                  <a:pt x="326231" y="89817"/>
                </a:lnTo>
                <a:lnTo>
                  <a:pt x="336765" y="91007"/>
                </a:lnTo>
                <a:lnTo>
                  <a:pt x="359940" y="98440"/>
                </a:lnTo>
                <a:lnTo>
                  <a:pt x="383116" y="117914"/>
                </a:lnTo>
                <a:lnTo>
                  <a:pt x="390009" y="142332"/>
                </a:lnTo>
                <a:lnTo>
                  <a:pt x="280840" y="142332"/>
                </a:lnTo>
                <a:lnTo>
                  <a:pt x="252486" y="142726"/>
                </a:lnTo>
                <a:lnTo>
                  <a:pt x="252486" y="184100"/>
                </a:lnTo>
                <a:lnTo>
                  <a:pt x="278266" y="184629"/>
                </a:lnTo>
                <a:lnTo>
                  <a:pt x="385832" y="184629"/>
                </a:lnTo>
                <a:lnTo>
                  <a:pt x="383581" y="193098"/>
                </a:lnTo>
                <a:lnTo>
                  <a:pt x="361429" y="213800"/>
                </a:lnTo>
                <a:lnTo>
                  <a:pt x="339276" y="222462"/>
                </a:lnTo>
                <a:lnTo>
                  <a:pt x="329207" y="224209"/>
                </a:lnTo>
                <a:lnTo>
                  <a:pt x="342304" y="228153"/>
                </a:lnTo>
                <a:lnTo>
                  <a:pt x="349894" y="232023"/>
                </a:lnTo>
                <a:lnTo>
                  <a:pt x="351159" y="232618"/>
                </a:lnTo>
                <a:lnTo>
                  <a:pt x="352871" y="233585"/>
                </a:lnTo>
                <a:lnTo>
                  <a:pt x="354657" y="234776"/>
                </a:lnTo>
                <a:lnTo>
                  <a:pt x="384284" y="234776"/>
                </a:lnTo>
                <a:lnTo>
                  <a:pt x="380136" y="238050"/>
                </a:lnTo>
                <a:lnTo>
                  <a:pt x="251817" y="238050"/>
                </a:lnTo>
                <a:lnTo>
                  <a:pt x="251817" y="244822"/>
                </a:lnTo>
                <a:close/>
              </a:path>
              <a:path w="428625" h="333375">
                <a:moveTo>
                  <a:pt x="385832" y="184629"/>
                </a:moveTo>
                <a:lnTo>
                  <a:pt x="278266" y="184629"/>
                </a:lnTo>
                <a:lnTo>
                  <a:pt x="298995" y="183756"/>
                </a:lnTo>
                <a:lnTo>
                  <a:pt x="312804" y="177790"/>
                </a:lnTo>
                <a:lnTo>
                  <a:pt x="317822" y="163041"/>
                </a:lnTo>
                <a:lnTo>
                  <a:pt x="313662" y="149161"/>
                </a:lnTo>
                <a:lnTo>
                  <a:pt x="301283" y="143367"/>
                </a:lnTo>
                <a:lnTo>
                  <a:pt x="280840" y="142332"/>
                </a:lnTo>
                <a:lnTo>
                  <a:pt x="390009" y="142332"/>
                </a:lnTo>
                <a:lnTo>
                  <a:pt x="393650" y="155227"/>
                </a:lnTo>
                <a:lnTo>
                  <a:pt x="385832" y="184629"/>
                </a:lnTo>
                <a:close/>
              </a:path>
              <a:path w="428625" h="333375">
                <a:moveTo>
                  <a:pt x="369960" y="254496"/>
                </a:moveTo>
                <a:lnTo>
                  <a:pt x="251817" y="254496"/>
                </a:lnTo>
                <a:lnTo>
                  <a:pt x="261540" y="254326"/>
                </a:lnTo>
                <a:lnTo>
                  <a:pt x="271062" y="253919"/>
                </a:lnTo>
                <a:lnTo>
                  <a:pt x="280374" y="253261"/>
                </a:lnTo>
                <a:lnTo>
                  <a:pt x="289470" y="252338"/>
                </a:lnTo>
                <a:lnTo>
                  <a:pt x="285675" y="246757"/>
                </a:lnTo>
                <a:lnTo>
                  <a:pt x="279647" y="238050"/>
                </a:lnTo>
                <a:lnTo>
                  <a:pt x="380136" y="238050"/>
                </a:lnTo>
                <a:lnTo>
                  <a:pt x="366563" y="248766"/>
                </a:lnTo>
                <a:lnTo>
                  <a:pt x="369960" y="254496"/>
                </a:lnTo>
                <a:close/>
              </a:path>
              <a:path w="428625" h="333375">
                <a:moveTo>
                  <a:pt x="416718" y="333375"/>
                </a:moveTo>
                <a:lnTo>
                  <a:pt x="333374" y="333375"/>
                </a:lnTo>
                <a:lnTo>
                  <a:pt x="303534" y="277266"/>
                </a:lnTo>
                <a:lnTo>
                  <a:pt x="383458" y="277266"/>
                </a:lnTo>
                <a:lnTo>
                  <a:pt x="416718" y="333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4556262"/>
            <a:ext cx="238124" cy="19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4832895"/>
            <a:ext cx="230683" cy="22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29" y="5114931"/>
            <a:ext cx="237909" cy="237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4888" y="5410199"/>
            <a:ext cx="165083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25250" cy="6486525"/>
          </a:xfrm>
          <a:custGeom>
            <a:avLst/>
            <a:gdLst/>
            <a:ahLst/>
            <a:cxnLst/>
            <a:rect l="l" t="t" r="r" b="b"/>
            <a:pathLst>
              <a:path w="11525250" h="6486525">
                <a:moveTo>
                  <a:pt x="0" y="0"/>
                </a:moveTo>
                <a:lnTo>
                  <a:pt x="11525249" y="0"/>
                </a:lnTo>
                <a:lnTo>
                  <a:pt x="11525249" y="6486524"/>
                </a:lnTo>
                <a:lnTo>
                  <a:pt x="0" y="6486524"/>
                </a:lnTo>
                <a:lnTo>
                  <a:pt x="0" y="0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85088" y="2496312"/>
            <a:ext cx="9357360" cy="1045844"/>
          </a:xfrm>
          <a:custGeom>
            <a:avLst/>
            <a:gdLst/>
            <a:ahLst/>
            <a:cxnLst/>
            <a:rect l="l" t="t" r="r" b="b"/>
            <a:pathLst>
              <a:path w="9357360" h="1045845">
                <a:moveTo>
                  <a:pt x="0" y="0"/>
                </a:moveTo>
                <a:lnTo>
                  <a:pt x="9357360" y="0"/>
                </a:lnTo>
                <a:lnTo>
                  <a:pt x="9357360" y="1045464"/>
                </a:lnTo>
                <a:lnTo>
                  <a:pt x="0" y="1045464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7944" y="3020568"/>
            <a:ext cx="7854950" cy="1045844"/>
          </a:xfrm>
          <a:custGeom>
            <a:avLst/>
            <a:gdLst/>
            <a:ahLst/>
            <a:cxnLst/>
            <a:rect l="l" t="t" r="r" b="b"/>
            <a:pathLst>
              <a:path w="7854950" h="1045845">
                <a:moveTo>
                  <a:pt x="0" y="0"/>
                </a:moveTo>
                <a:lnTo>
                  <a:pt x="7854696" y="0"/>
                </a:lnTo>
                <a:lnTo>
                  <a:pt x="7854696" y="1045464"/>
                </a:lnTo>
                <a:lnTo>
                  <a:pt x="0" y="1045464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475" rIns="0" bIns="0" rtlCol="0" vert="horz">
            <a:spAutoFit/>
          </a:bodyPr>
          <a:lstStyle/>
          <a:p>
            <a:pPr marL="1071245" marR="5080" indent="-736600">
              <a:lnSpc>
                <a:spcPts val="4120"/>
              </a:lnSpc>
              <a:spcBef>
                <a:spcPts val="925"/>
              </a:spcBef>
            </a:pPr>
            <a:r>
              <a:rPr dirty="0" spc="-1005"/>
              <a:t>T</a:t>
            </a:r>
            <a:r>
              <a:rPr dirty="0" spc="-1005">
                <a:solidFill>
                  <a:srgbClr val="FFFFFF"/>
                </a:solidFill>
              </a:rPr>
              <a:t>T</a:t>
            </a:r>
            <a:r>
              <a:rPr dirty="0" spc="-1005"/>
              <a:t>h</a:t>
            </a:r>
            <a:r>
              <a:rPr dirty="0" spc="-1005">
                <a:solidFill>
                  <a:srgbClr val="FFFFFF"/>
                </a:solidFill>
              </a:rPr>
              <a:t>h</a:t>
            </a:r>
            <a:r>
              <a:rPr dirty="0" spc="-1005"/>
              <a:t>e</a:t>
            </a:r>
            <a:r>
              <a:rPr dirty="0" spc="-1005">
                <a:solidFill>
                  <a:srgbClr val="FFFFFF"/>
                </a:solidFill>
              </a:rPr>
              <a:t>e</a:t>
            </a:r>
            <a:r>
              <a:rPr dirty="0" spc="30">
                <a:solidFill>
                  <a:srgbClr val="FFFFFF"/>
                </a:solidFill>
              </a:rPr>
              <a:t> </a:t>
            </a:r>
            <a:r>
              <a:rPr dirty="0" spc="-890"/>
              <a:t>R</a:t>
            </a:r>
            <a:r>
              <a:rPr dirty="0" spc="-890">
                <a:solidFill>
                  <a:srgbClr val="FFFFFF"/>
                </a:solidFill>
              </a:rPr>
              <a:t>R</a:t>
            </a:r>
            <a:r>
              <a:rPr dirty="0" spc="-890"/>
              <a:t>S</a:t>
            </a:r>
            <a:r>
              <a:rPr dirty="0" spc="-890">
                <a:solidFill>
                  <a:srgbClr val="FFFFFF"/>
                </a:solidFill>
              </a:rPr>
              <a:t>S</a:t>
            </a:r>
            <a:r>
              <a:rPr dirty="0" spc="-890"/>
              <a:t>t</a:t>
            </a:r>
            <a:r>
              <a:rPr dirty="0" spc="-890">
                <a:solidFill>
                  <a:srgbClr val="FFFFFF"/>
                </a:solidFill>
              </a:rPr>
              <a:t>t</a:t>
            </a:r>
            <a:r>
              <a:rPr dirty="0" spc="-890"/>
              <a:t>u</a:t>
            </a:r>
            <a:r>
              <a:rPr dirty="0" spc="-890">
                <a:solidFill>
                  <a:srgbClr val="FFFFFF"/>
                </a:solidFill>
              </a:rPr>
              <a:t>u</a:t>
            </a:r>
            <a:r>
              <a:rPr dirty="0" spc="-890"/>
              <a:t>d</a:t>
            </a:r>
            <a:r>
              <a:rPr dirty="0" spc="-890">
                <a:solidFill>
                  <a:srgbClr val="FFFFFF"/>
                </a:solidFill>
              </a:rPr>
              <a:t>d</a:t>
            </a:r>
            <a:r>
              <a:rPr dirty="0" spc="-890"/>
              <a:t>i</a:t>
            </a:r>
            <a:r>
              <a:rPr dirty="0" spc="-890">
                <a:solidFill>
                  <a:srgbClr val="FFFFFF"/>
                </a:solidFill>
              </a:rPr>
              <a:t>io</a:t>
            </a:r>
            <a:r>
              <a:rPr dirty="0" spc="-890"/>
              <a:t>o </a:t>
            </a:r>
            <a:r>
              <a:rPr dirty="0" spc="-760"/>
              <a:t>I</a:t>
            </a:r>
            <a:r>
              <a:rPr dirty="0" spc="-760">
                <a:solidFill>
                  <a:srgbClr val="FFFFFF"/>
                </a:solidFill>
              </a:rPr>
              <a:t>In</a:t>
            </a:r>
            <a:r>
              <a:rPr dirty="0" spc="-760"/>
              <a:t>n</a:t>
            </a:r>
            <a:r>
              <a:rPr dirty="0" spc="-760">
                <a:solidFill>
                  <a:srgbClr val="FFFFFF"/>
                </a:solidFill>
              </a:rPr>
              <a:t>t</a:t>
            </a:r>
            <a:r>
              <a:rPr dirty="0" spc="-760"/>
              <a:t>t</a:t>
            </a:r>
            <a:r>
              <a:rPr dirty="0" spc="-760">
                <a:solidFill>
                  <a:srgbClr val="FFFFFF"/>
                </a:solidFill>
              </a:rPr>
              <a:t>e</a:t>
            </a:r>
            <a:r>
              <a:rPr dirty="0" spc="-760"/>
              <a:t>er</a:t>
            </a:r>
            <a:r>
              <a:rPr dirty="0" spc="-760">
                <a:solidFill>
                  <a:srgbClr val="FFFFFF"/>
                </a:solidFill>
              </a:rPr>
              <a:t>rf</a:t>
            </a:r>
            <a:r>
              <a:rPr dirty="0" spc="-760"/>
              <a:t>fa</a:t>
            </a:r>
            <a:r>
              <a:rPr dirty="0" spc="-760">
                <a:solidFill>
                  <a:srgbClr val="FFFFFF"/>
                </a:solidFill>
              </a:rPr>
              <a:t>ac</a:t>
            </a:r>
            <a:r>
              <a:rPr dirty="0" spc="-760"/>
              <a:t>c</a:t>
            </a:r>
            <a:r>
              <a:rPr dirty="0" spc="-760">
                <a:solidFill>
                  <a:srgbClr val="FFFFFF"/>
                </a:solidFill>
              </a:rPr>
              <a:t>e</a:t>
            </a:r>
            <a:r>
              <a:rPr dirty="0" spc="-760"/>
              <a:t>e</a:t>
            </a:r>
            <a:r>
              <a:rPr dirty="0" spc="-760">
                <a:solidFill>
                  <a:srgbClr val="FFFFFF"/>
                </a:solidFill>
              </a:rPr>
              <a:t>,</a:t>
            </a:r>
            <a:r>
              <a:rPr dirty="0" spc="-760"/>
              <a:t>, </a:t>
            </a:r>
            <a:r>
              <a:rPr dirty="0" spc="-925">
                <a:solidFill>
                  <a:srgbClr val="FFFFFF"/>
                </a:solidFill>
              </a:rPr>
              <a:t>S</a:t>
            </a:r>
            <a:r>
              <a:rPr dirty="0" spc="-925"/>
              <a:t>S</a:t>
            </a:r>
            <a:r>
              <a:rPr dirty="0" spc="-925">
                <a:solidFill>
                  <a:srgbClr val="FFFFFF"/>
                </a:solidFill>
              </a:rPr>
              <a:t>e</a:t>
            </a:r>
            <a:r>
              <a:rPr dirty="0" spc="-925"/>
              <a:t>e</a:t>
            </a:r>
            <a:r>
              <a:rPr dirty="0" spc="-925">
                <a:solidFill>
                  <a:srgbClr val="FFFFFF"/>
                </a:solidFill>
              </a:rPr>
              <a:t>t</a:t>
            </a:r>
            <a:r>
              <a:rPr dirty="0" spc="-925"/>
              <a:t>tu</a:t>
            </a:r>
            <a:r>
              <a:rPr dirty="0" spc="-925">
                <a:solidFill>
                  <a:srgbClr val="FFFFFF"/>
                </a:solidFill>
              </a:rPr>
              <a:t>u</a:t>
            </a:r>
            <a:r>
              <a:rPr dirty="0" spc="-925"/>
              <a:t>p</a:t>
            </a:r>
            <a:r>
              <a:rPr dirty="0" spc="-925">
                <a:solidFill>
                  <a:srgbClr val="FFFFFF"/>
                </a:solidFill>
              </a:rPr>
              <a:t>p </a:t>
            </a:r>
            <a:r>
              <a:rPr dirty="0" spc="-994"/>
              <a:t>a</a:t>
            </a:r>
            <a:r>
              <a:rPr dirty="0" spc="-994">
                <a:solidFill>
                  <a:srgbClr val="FFFFFF"/>
                </a:solidFill>
              </a:rPr>
              <a:t>a</a:t>
            </a:r>
            <a:r>
              <a:rPr dirty="0" spc="-994"/>
              <a:t>n</a:t>
            </a:r>
            <a:r>
              <a:rPr dirty="0" spc="-994">
                <a:solidFill>
                  <a:srgbClr val="FFFFFF"/>
                </a:solidFill>
              </a:rPr>
              <a:t>nd</a:t>
            </a:r>
            <a:r>
              <a:rPr dirty="0" spc="-994"/>
              <a:t>d</a:t>
            </a:r>
            <a:r>
              <a:rPr dirty="0" spc="35"/>
              <a:t> </a:t>
            </a:r>
            <a:r>
              <a:rPr dirty="0" spc="-980">
                <a:solidFill>
                  <a:srgbClr val="FFFFFF"/>
                </a:solidFill>
              </a:rPr>
              <a:t>a</a:t>
            </a:r>
            <a:r>
              <a:rPr dirty="0" spc="-980"/>
              <a:t>a</a:t>
            </a:r>
            <a:r>
              <a:rPr dirty="0" spc="35"/>
              <a:t> </a:t>
            </a:r>
            <a:r>
              <a:rPr dirty="0" spc="-825">
                <a:solidFill>
                  <a:srgbClr val="FFFFFF"/>
                </a:solidFill>
              </a:rPr>
              <a:t>P</a:t>
            </a:r>
            <a:r>
              <a:rPr dirty="0" spc="-825"/>
              <a:t>P</a:t>
            </a:r>
            <a:r>
              <a:rPr dirty="0" spc="-825">
                <a:solidFill>
                  <a:srgbClr val="FFFFFF"/>
                </a:solidFill>
              </a:rPr>
              <a:t>r</a:t>
            </a:r>
            <a:r>
              <a:rPr dirty="0" spc="-825"/>
              <a:t>r</a:t>
            </a:r>
            <a:r>
              <a:rPr dirty="0" spc="-825">
                <a:solidFill>
                  <a:srgbClr val="FFFFFF"/>
                </a:solidFill>
              </a:rPr>
              <a:t>o</a:t>
            </a:r>
            <a:r>
              <a:rPr dirty="0" spc="-825"/>
              <a:t>oj</a:t>
            </a:r>
            <a:r>
              <a:rPr dirty="0" spc="-825">
                <a:solidFill>
                  <a:srgbClr val="FFFFFF"/>
                </a:solidFill>
              </a:rPr>
              <a:t>je</a:t>
            </a:r>
            <a:r>
              <a:rPr dirty="0" spc="-825"/>
              <a:t>e</a:t>
            </a:r>
            <a:r>
              <a:rPr dirty="0" spc="-825">
                <a:solidFill>
                  <a:srgbClr val="FFFFFF"/>
                </a:solidFill>
              </a:rPr>
              <a:t>c</a:t>
            </a:r>
            <a:r>
              <a:rPr dirty="0" spc="-825"/>
              <a:t>ct</a:t>
            </a:r>
            <a:r>
              <a:rPr dirty="0" spc="-825">
                <a:solidFill>
                  <a:srgbClr val="FFFFFF"/>
                </a:solidFill>
              </a:rPr>
              <a:t>t  </a:t>
            </a:r>
            <a:r>
              <a:rPr dirty="0" spc="-855"/>
              <a:t>O</a:t>
            </a:r>
            <a:r>
              <a:rPr dirty="0" spc="-855">
                <a:solidFill>
                  <a:srgbClr val="FFFFFF"/>
                </a:solidFill>
              </a:rPr>
              <a:t>Or</a:t>
            </a:r>
            <a:r>
              <a:rPr dirty="0" spc="-855"/>
              <a:t>ri</a:t>
            </a:r>
            <a:r>
              <a:rPr dirty="0" spc="-855">
                <a:solidFill>
                  <a:srgbClr val="FFFFFF"/>
                </a:solidFill>
              </a:rPr>
              <a:t>i</a:t>
            </a:r>
            <a:r>
              <a:rPr dirty="0" spc="-855"/>
              <a:t>e</a:t>
            </a:r>
            <a:r>
              <a:rPr dirty="0" spc="-855">
                <a:solidFill>
                  <a:srgbClr val="FFFFFF"/>
                </a:solidFill>
              </a:rPr>
              <a:t>e</a:t>
            </a:r>
            <a:r>
              <a:rPr dirty="0" spc="-855"/>
              <a:t>n</a:t>
            </a:r>
            <a:r>
              <a:rPr dirty="0" spc="-855">
                <a:solidFill>
                  <a:srgbClr val="FFFFFF"/>
                </a:solidFill>
              </a:rPr>
              <a:t>nt</a:t>
            </a:r>
            <a:r>
              <a:rPr dirty="0" spc="-855"/>
              <a:t>t</a:t>
            </a:r>
            <a:r>
              <a:rPr dirty="0" spc="-855">
                <a:solidFill>
                  <a:srgbClr val="FFFFFF"/>
                </a:solidFill>
              </a:rPr>
              <a:t>e</a:t>
            </a:r>
            <a:r>
              <a:rPr dirty="0" spc="-855"/>
              <a:t>ed</a:t>
            </a:r>
            <a:r>
              <a:rPr dirty="0" spc="-855">
                <a:solidFill>
                  <a:srgbClr val="FFFFFF"/>
                </a:solidFill>
              </a:rPr>
              <a:t>d </a:t>
            </a:r>
            <a:r>
              <a:rPr dirty="0" spc="-965"/>
              <a:t>W</a:t>
            </a:r>
            <a:r>
              <a:rPr dirty="0" spc="-965">
                <a:solidFill>
                  <a:srgbClr val="FFFFFF"/>
                </a:solidFill>
              </a:rPr>
              <a:t>Wo</a:t>
            </a:r>
            <a:r>
              <a:rPr dirty="0" spc="-965"/>
              <a:t>or</a:t>
            </a:r>
            <a:r>
              <a:rPr dirty="0" spc="-965">
                <a:solidFill>
                  <a:srgbClr val="FFFFFF"/>
                </a:solidFill>
              </a:rPr>
              <a:t>r</a:t>
            </a:r>
            <a:r>
              <a:rPr dirty="0" spc="-965"/>
              <a:t>k</a:t>
            </a:r>
            <a:r>
              <a:rPr dirty="0" spc="-965">
                <a:solidFill>
                  <a:srgbClr val="FFFFFF"/>
                </a:solidFill>
              </a:rPr>
              <a:t>k</a:t>
            </a:r>
            <a:r>
              <a:rPr dirty="0" spc="-965"/>
              <a:t>fl</a:t>
            </a:r>
            <a:r>
              <a:rPr dirty="0" spc="-965">
                <a:solidFill>
                  <a:srgbClr val="FFFFFF"/>
                </a:solidFill>
              </a:rPr>
              <a:t>fl</a:t>
            </a:r>
            <a:r>
              <a:rPr dirty="0" spc="-965"/>
              <a:t>o</a:t>
            </a:r>
            <a:r>
              <a:rPr dirty="0" spc="-965">
                <a:solidFill>
                  <a:srgbClr val="FFFFFF"/>
                </a:solidFill>
              </a:rPr>
              <a:t>o</a:t>
            </a:r>
            <a:r>
              <a:rPr dirty="0" spc="-965"/>
              <a:t>w</a:t>
            </a:r>
            <a:r>
              <a:rPr dirty="0" spc="-965">
                <a:solidFill>
                  <a:srgbClr val="FFFFFF"/>
                </a:solidFill>
              </a:rPr>
              <a:t>w</a:t>
            </a:r>
            <a:r>
              <a:rPr dirty="0" spc="15">
                <a:solidFill>
                  <a:srgbClr val="FFFFFF"/>
                </a:solidFill>
              </a:rPr>
              <a:t> </a:t>
            </a:r>
            <a:r>
              <a:rPr dirty="0" spc="-765"/>
              <a:t>f</a:t>
            </a:r>
            <a:r>
              <a:rPr dirty="0" spc="-765">
                <a:solidFill>
                  <a:srgbClr val="FFFFFF"/>
                </a:solidFill>
              </a:rPr>
              <a:t>f</a:t>
            </a:r>
            <a:r>
              <a:rPr dirty="0" spc="-765"/>
              <a:t>o</a:t>
            </a:r>
            <a:r>
              <a:rPr dirty="0" spc="-765">
                <a:solidFill>
                  <a:srgbClr val="FFFFFF"/>
                </a:solidFill>
              </a:rPr>
              <a:t>o</a:t>
            </a:r>
            <a:r>
              <a:rPr dirty="0" spc="-765"/>
              <a:t>r</a:t>
            </a:r>
            <a:r>
              <a:rPr dirty="0" spc="-765">
                <a:solidFill>
                  <a:srgbClr val="FFFFFF"/>
                </a:solidFill>
              </a:rPr>
              <a:t>r </a:t>
            </a:r>
            <a:r>
              <a:rPr dirty="0" spc="-875"/>
              <a:t>y</a:t>
            </a:r>
            <a:r>
              <a:rPr dirty="0" spc="-875">
                <a:solidFill>
                  <a:srgbClr val="FFFFFF"/>
                </a:solidFill>
              </a:rPr>
              <a:t>yo</a:t>
            </a:r>
            <a:r>
              <a:rPr dirty="0" spc="-875"/>
              <a:t>ou</a:t>
            </a:r>
            <a:r>
              <a:rPr dirty="0" spc="-875">
                <a:solidFill>
                  <a:srgbClr val="FFFFFF"/>
                </a:solidFill>
              </a:rPr>
              <a:t>u</a:t>
            </a:r>
            <a:r>
              <a:rPr dirty="0" spc="-875"/>
              <a:t>r</a:t>
            </a:r>
            <a:r>
              <a:rPr dirty="0" spc="-875">
                <a:solidFill>
                  <a:srgbClr val="FFFFFF"/>
                </a:solidFill>
              </a:rPr>
              <a:t>r</a:t>
            </a:r>
            <a:r>
              <a:rPr dirty="0" spc="-819">
                <a:solidFill>
                  <a:srgbClr val="FFFFFF"/>
                </a:solidFill>
              </a:rPr>
              <a:t> </a:t>
            </a:r>
            <a:r>
              <a:rPr dirty="0" spc="-850">
                <a:solidFill>
                  <a:srgbClr val="FFFFFF"/>
                </a:solidFill>
              </a:rPr>
              <a:t>A</a:t>
            </a:r>
            <a:r>
              <a:rPr dirty="0" spc="-850"/>
              <a:t>An</a:t>
            </a:r>
            <a:r>
              <a:rPr dirty="0" spc="-850">
                <a:solidFill>
                  <a:srgbClr val="FFFFFF"/>
                </a:solidFill>
              </a:rPr>
              <a:t>n</a:t>
            </a:r>
            <a:r>
              <a:rPr dirty="0" spc="-850"/>
              <a:t>a</a:t>
            </a:r>
            <a:r>
              <a:rPr dirty="0" spc="-850">
                <a:solidFill>
                  <a:srgbClr val="FFFFFF"/>
                </a:solidFill>
              </a:rPr>
              <a:t>a</a:t>
            </a:r>
            <a:r>
              <a:rPr dirty="0" spc="-850"/>
              <a:t>l</a:t>
            </a:r>
            <a:r>
              <a:rPr dirty="0" spc="-850">
                <a:solidFill>
                  <a:srgbClr val="FFFFFF"/>
                </a:solidFill>
              </a:rPr>
              <a:t>l</a:t>
            </a:r>
            <a:r>
              <a:rPr dirty="0" spc="-850"/>
              <a:t>y</a:t>
            </a:r>
            <a:r>
              <a:rPr dirty="0" spc="-850">
                <a:solidFill>
                  <a:srgbClr val="FFFFFF"/>
                </a:solidFill>
              </a:rPr>
              <a:t>y</a:t>
            </a:r>
            <a:r>
              <a:rPr dirty="0" spc="-850"/>
              <a:t>s</a:t>
            </a:r>
            <a:r>
              <a:rPr dirty="0" spc="-850">
                <a:solidFill>
                  <a:srgbClr val="FFFFFF"/>
                </a:solidFill>
              </a:rPr>
              <a:t>s</a:t>
            </a:r>
            <a:r>
              <a:rPr dirty="0" spc="-850"/>
              <a:t>i</a:t>
            </a:r>
            <a:r>
              <a:rPr dirty="0" spc="-850">
                <a:solidFill>
                  <a:srgbClr val="FFFFFF"/>
                </a:solidFill>
              </a:rPr>
              <a:t>i</a:t>
            </a:r>
            <a:r>
              <a:rPr dirty="0" spc="-850"/>
              <a:t>s</a:t>
            </a:r>
            <a:r>
              <a:rPr dirty="0" spc="-85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95021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RStudio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Interface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1885950" y="1428750"/>
            <a:ext cx="7753349" cy="428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0799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171513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credit: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Stuart</a:t>
            </a:r>
            <a:r>
              <a:rPr dirty="0" sz="1250" spc="-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Lee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539875"/>
            <a:ext cx="2987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35" b="1">
                <a:solidFill>
                  <a:srgbClr val="C2132D"/>
                </a:solidFill>
                <a:latin typeface="Roboto"/>
                <a:cs typeface="Roboto"/>
              </a:rPr>
              <a:t>Tools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&gt;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Global</a:t>
            </a:r>
            <a:r>
              <a:rPr dirty="0" sz="1800" spc="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Options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866900"/>
            <a:ext cx="4362449" cy="4562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34806" y="2776220"/>
            <a:ext cx="4237990" cy="1311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25"/>
              </a:spcBef>
              <a:tabLst>
                <a:tab pos="173355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Uncheck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Workspace</a:t>
            </a:r>
            <a:r>
              <a:rPr dirty="0" sz="1700" spc="-6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History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which  helps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keep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working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environment  fresh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clean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every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time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switch  between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projects.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58863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Setting up RStudio (do this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once)</a:t>
            </a:r>
            <a:endParaRPr sz="3350"/>
          </a:p>
        </p:txBody>
      </p:sp>
      <p:sp>
        <p:nvSpPr>
          <p:cNvPr id="6" name="object 6"/>
          <p:cNvSpPr/>
          <p:nvPr/>
        </p:nvSpPr>
        <p:spPr>
          <a:xfrm>
            <a:off x="7658100" y="32056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0416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What is a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project?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425575"/>
            <a:ext cx="10236835" cy="4989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Each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university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 is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get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work</a:t>
            </a:r>
            <a:r>
              <a:rPr dirty="0" sz="1800" spc="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organised.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self-contained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a folder that contains all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relevant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example my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ISA</a:t>
            </a:r>
            <a:r>
              <a:rPr dirty="0" sz="1700" spc="4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401/</a:t>
            </a:r>
            <a:endParaRPr sz="170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390"/>
              </a:spcBef>
            </a:pPr>
            <a:r>
              <a:rPr dirty="0" sz="1500" spc="1345">
                <a:solidFill>
                  <a:srgbClr val="585D60"/>
                </a:solidFill>
                <a:latin typeface="Arial"/>
                <a:cs typeface="Arial"/>
              </a:rPr>
              <a:t>📂</a:t>
            </a:r>
            <a:r>
              <a:rPr dirty="0" sz="1500" spc="20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includes: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390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isa401.Rproj</a:t>
            </a:r>
            <a:endParaRPr sz="1700">
              <a:latin typeface="Courier New"/>
              <a:cs typeface="Courier New"/>
            </a:endParaRPr>
          </a:p>
          <a:p>
            <a:pPr lvl="1" marL="527050" indent="-134620">
              <a:lnSpc>
                <a:spcPct val="100000"/>
              </a:lnSpc>
              <a:spcBef>
                <a:spcPts val="1335"/>
              </a:spcBef>
              <a:buSzPct val="105882"/>
              <a:buFont typeface="Roboto"/>
              <a:buChar char="•"/>
              <a:tabLst>
                <a:tab pos="527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lectures/</a:t>
            </a:r>
            <a:endParaRPr sz="1700">
              <a:latin typeface="Courier New"/>
              <a:cs typeface="Courier New"/>
            </a:endParaRPr>
          </a:p>
          <a:p>
            <a:pPr lvl="2" marL="908050" indent="-134620">
              <a:lnSpc>
                <a:spcPct val="100000"/>
              </a:lnSpc>
              <a:spcBef>
                <a:spcPts val="1410"/>
              </a:spcBef>
              <a:buSzPct val="105882"/>
              <a:buFont typeface="Roboto"/>
              <a:buChar char="•"/>
              <a:tabLst>
                <a:tab pos="908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01_introduction/</a:t>
            </a:r>
            <a:endParaRPr sz="1700">
              <a:latin typeface="Courier New"/>
              <a:cs typeface="Courier New"/>
            </a:endParaRPr>
          </a:p>
          <a:p>
            <a:pPr lvl="3" marL="1289050" indent="-134620">
              <a:lnSpc>
                <a:spcPct val="100000"/>
              </a:lnSpc>
              <a:spcBef>
                <a:spcPts val="1310"/>
              </a:spcBef>
              <a:buSzPct val="105882"/>
              <a:buFont typeface="Roboto"/>
              <a:buChar char="•"/>
              <a:tabLst>
                <a:tab pos="1289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01-introduction.Rmd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lvl="2" marL="908050" indent="-134620">
              <a:lnSpc>
                <a:spcPct val="100000"/>
              </a:lnSpc>
              <a:spcBef>
                <a:spcPts val="1390"/>
              </a:spcBef>
              <a:buSzPct val="105882"/>
              <a:buFont typeface="Roboto"/>
              <a:buChar char="•"/>
              <a:tabLst>
                <a:tab pos="908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02_introduction_to_r/</a:t>
            </a:r>
            <a:endParaRPr sz="1700">
              <a:latin typeface="Courier New"/>
              <a:cs typeface="Courier New"/>
            </a:endParaRPr>
          </a:p>
          <a:p>
            <a:pPr lvl="3" marL="1289050" indent="-134620">
              <a:lnSpc>
                <a:spcPct val="100000"/>
              </a:lnSpc>
              <a:spcBef>
                <a:spcPts val="1310"/>
              </a:spcBef>
              <a:buSzPct val="105882"/>
              <a:buFont typeface="Roboto"/>
              <a:buChar char="•"/>
              <a:tabLst>
                <a:tab pos="1289685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02_introduction_to_r.Rmd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etc.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All working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relative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project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root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(i.e.</a:t>
            </a:r>
            <a:r>
              <a:rPr dirty="0" sz="1800" spc="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isa401/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just work on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computer.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Roboto"/>
              <a:cs typeface="Roboto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13 /</a:t>
            </a:r>
            <a:r>
              <a:rPr dirty="0" sz="1200" spc="-1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7784" y="2785872"/>
            <a:ext cx="3517900" cy="1018540"/>
          </a:xfrm>
          <a:custGeom>
            <a:avLst/>
            <a:gdLst/>
            <a:ahLst/>
            <a:cxnLst/>
            <a:rect l="l" t="t" r="r" b="b"/>
            <a:pathLst>
              <a:path w="3517900" h="1018539">
                <a:moveTo>
                  <a:pt x="0" y="0"/>
                </a:moveTo>
                <a:lnTo>
                  <a:pt x="3517392" y="0"/>
                </a:lnTo>
                <a:lnTo>
                  <a:pt x="3517392" y="1018032"/>
                </a:lnTo>
                <a:lnTo>
                  <a:pt x="0" y="101803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7784" y="2893615"/>
            <a:ext cx="351790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226060">
              <a:lnSpc>
                <a:spcPct val="100000"/>
              </a:lnSpc>
              <a:spcBef>
                <a:spcPts val="125"/>
              </a:spcBef>
            </a:pPr>
            <a:r>
              <a:rPr dirty="0" spc="-875"/>
              <a:t>1</a:t>
            </a:r>
            <a:r>
              <a:rPr dirty="0" spc="-875">
                <a:solidFill>
                  <a:srgbClr val="FFFFFF"/>
                </a:solidFill>
              </a:rPr>
              <a:t>1</a:t>
            </a:r>
            <a:r>
              <a:rPr dirty="0" spc="-875"/>
              <a:t>0</a:t>
            </a:r>
            <a:r>
              <a:rPr dirty="0" spc="-875">
                <a:solidFill>
                  <a:srgbClr val="FFFFFF"/>
                </a:solidFill>
              </a:rPr>
              <a:t>0</a:t>
            </a:r>
            <a:r>
              <a:rPr dirty="0" spc="-875"/>
              <a:t>1</a:t>
            </a:r>
            <a:r>
              <a:rPr dirty="0" spc="-875">
                <a:solidFill>
                  <a:srgbClr val="FFFFFF"/>
                </a:solidFill>
              </a:rPr>
              <a:t>1</a:t>
            </a:r>
            <a:r>
              <a:rPr dirty="0" spc="-875"/>
              <a:t>:</a:t>
            </a:r>
            <a:r>
              <a:rPr dirty="0" spc="-875">
                <a:solidFill>
                  <a:srgbClr val="FFFFFF"/>
                </a:solidFill>
              </a:rPr>
              <a:t>:</a:t>
            </a:r>
            <a:r>
              <a:rPr dirty="0" spc="-825">
                <a:solidFill>
                  <a:srgbClr val="FFFFFF"/>
                </a:solidFill>
              </a:rPr>
              <a:t> </a:t>
            </a:r>
            <a:r>
              <a:rPr dirty="0" spc="-894"/>
              <a:t>O</a:t>
            </a:r>
            <a:r>
              <a:rPr dirty="0" spc="-894">
                <a:solidFill>
                  <a:srgbClr val="FFFFFF"/>
                </a:solidFill>
              </a:rPr>
              <a:t>O</a:t>
            </a:r>
            <a:r>
              <a:rPr dirty="0" spc="-894"/>
              <a:t>p</a:t>
            </a:r>
            <a:r>
              <a:rPr dirty="0" spc="-894">
                <a:solidFill>
                  <a:srgbClr val="FFFFFF"/>
                </a:solidFill>
              </a:rPr>
              <a:t>p</a:t>
            </a:r>
            <a:r>
              <a:rPr dirty="0" spc="-894"/>
              <a:t>e</a:t>
            </a:r>
            <a:r>
              <a:rPr dirty="0" spc="-894">
                <a:solidFill>
                  <a:srgbClr val="FFFFFF"/>
                </a:solidFill>
              </a:rPr>
              <a:t>e</a:t>
            </a:r>
            <a:r>
              <a:rPr dirty="0" spc="-894"/>
              <a:t>r</a:t>
            </a:r>
            <a:r>
              <a:rPr dirty="0" spc="-894">
                <a:solidFill>
                  <a:srgbClr val="FFFFFF"/>
                </a:solidFill>
              </a:rPr>
              <a:t>r</a:t>
            </a:r>
            <a:r>
              <a:rPr dirty="0" spc="-894"/>
              <a:t>a</a:t>
            </a:r>
            <a:r>
              <a:rPr dirty="0" spc="-894">
                <a:solidFill>
                  <a:srgbClr val="FFFFFF"/>
                </a:solidFill>
              </a:rPr>
              <a:t>a</a:t>
            </a:r>
            <a:r>
              <a:rPr dirty="0" spc="-894"/>
              <a:t>t</a:t>
            </a:r>
            <a:r>
              <a:rPr dirty="0" spc="-894">
                <a:solidFill>
                  <a:srgbClr val="FFFFFF"/>
                </a:solidFill>
              </a:rPr>
              <a:t>t</a:t>
            </a:r>
            <a:r>
              <a:rPr dirty="0" spc="-894"/>
              <a:t>o</a:t>
            </a:r>
            <a:r>
              <a:rPr dirty="0" spc="-894">
                <a:solidFill>
                  <a:srgbClr val="FFFFFF"/>
                </a:solidFill>
              </a:rPr>
              <a:t>o</a:t>
            </a:r>
            <a:r>
              <a:rPr dirty="0" spc="-894"/>
              <a:t>r</a:t>
            </a:r>
            <a:r>
              <a:rPr dirty="0" spc="-894">
                <a:solidFill>
                  <a:srgbClr val="FFFFFF"/>
                </a:solidFill>
              </a:rPr>
              <a:t>r</a:t>
            </a:r>
            <a:r>
              <a:rPr dirty="0" spc="-894"/>
              <a:t>s</a:t>
            </a:r>
            <a:r>
              <a:rPr dirty="0" spc="-894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3886200" y="3005539"/>
            <a:ext cx="592455" cy="456565"/>
          </a:xfrm>
          <a:custGeom>
            <a:avLst/>
            <a:gdLst/>
            <a:ahLst/>
            <a:cxnLst/>
            <a:rect l="l" t="t" r="r" b="b"/>
            <a:pathLst>
              <a:path w="592454" h="456564">
                <a:moveTo>
                  <a:pt x="344844" y="456396"/>
                </a:moveTo>
                <a:lnTo>
                  <a:pt x="243886" y="456396"/>
                </a:lnTo>
                <a:lnTo>
                  <a:pt x="243886" y="393336"/>
                </a:lnTo>
                <a:lnTo>
                  <a:pt x="186720" y="382487"/>
                </a:lnTo>
                <a:lnTo>
                  <a:pt x="134901" y="364559"/>
                </a:lnTo>
                <a:lnTo>
                  <a:pt x="89687" y="340396"/>
                </a:lnTo>
                <a:lnTo>
                  <a:pt x="52333" y="310840"/>
                </a:lnTo>
                <a:lnTo>
                  <a:pt x="24096" y="276735"/>
                </a:lnTo>
                <a:lnTo>
                  <a:pt x="6233" y="238923"/>
                </a:lnTo>
                <a:lnTo>
                  <a:pt x="0" y="198247"/>
                </a:lnTo>
                <a:lnTo>
                  <a:pt x="4769" y="162605"/>
                </a:lnTo>
                <a:lnTo>
                  <a:pt x="40413" y="98176"/>
                </a:lnTo>
                <a:lnTo>
                  <a:pt x="69615" y="70508"/>
                </a:lnTo>
                <a:lnTo>
                  <a:pt x="105287" y="46616"/>
                </a:lnTo>
                <a:lnTo>
                  <a:pt x="146593" y="27060"/>
                </a:lnTo>
                <a:lnTo>
                  <a:pt x="192695" y="12399"/>
                </a:lnTo>
                <a:lnTo>
                  <a:pt x="242758" y="3193"/>
                </a:lnTo>
                <a:lnTo>
                  <a:pt x="295944" y="0"/>
                </a:lnTo>
                <a:lnTo>
                  <a:pt x="349130" y="3193"/>
                </a:lnTo>
                <a:lnTo>
                  <a:pt x="399193" y="12399"/>
                </a:lnTo>
                <a:lnTo>
                  <a:pt x="445296" y="27060"/>
                </a:lnTo>
                <a:lnTo>
                  <a:pt x="486601" y="46616"/>
                </a:lnTo>
                <a:lnTo>
                  <a:pt x="522273" y="70508"/>
                </a:lnTo>
                <a:lnTo>
                  <a:pt x="529680" y="77526"/>
                </a:lnTo>
                <a:lnTo>
                  <a:pt x="341278" y="77526"/>
                </a:lnTo>
                <a:lnTo>
                  <a:pt x="281496" y="82362"/>
                </a:lnTo>
                <a:lnTo>
                  <a:pt x="227768" y="96014"/>
                </a:lnTo>
                <a:lnTo>
                  <a:pt x="182240" y="117193"/>
                </a:lnTo>
                <a:lnTo>
                  <a:pt x="147061" y="144612"/>
                </a:lnTo>
                <a:lnTo>
                  <a:pt x="124378" y="176983"/>
                </a:lnTo>
                <a:lnTo>
                  <a:pt x="116340" y="213019"/>
                </a:lnTo>
                <a:lnTo>
                  <a:pt x="125653" y="251716"/>
                </a:lnTo>
                <a:lnTo>
                  <a:pt x="151805" y="286050"/>
                </a:lnTo>
                <a:lnTo>
                  <a:pt x="192111" y="314404"/>
                </a:lnTo>
                <a:lnTo>
                  <a:pt x="243887" y="335166"/>
                </a:lnTo>
                <a:lnTo>
                  <a:pt x="344742" y="335166"/>
                </a:lnTo>
                <a:lnTo>
                  <a:pt x="344742" y="348409"/>
                </a:lnTo>
                <a:lnTo>
                  <a:pt x="506482" y="348409"/>
                </a:lnTo>
                <a:lnTo>
                  <a:pt x="524961" y="379583"/>
                </a:lnTo>
                <a:lnTo>
                  <a:pt x="415545" y="379583"/>
                </a:lnTo>
                <a:lnTo>
                  <a:pt x="398610" y="384202"/>
                </a:lnTo>
                <a:lnTo>
                  <a:pt x="381149" y="388115"/>
                </a:lnTo>
                <a:lnTo>
                  <a:pt x="363211" y="391302"/>
                </a:lnTo>
                <a:lnTo>
                  <a:pt x="344844" y="393743"/>
                </a:lnTo>
                <a:lnTo>
                  <a:pt x="344844" y="456396"/>
                </a:lnTo>
                <a:close/>
              </a:path>
              <a:path w="592454" h="456564">
                <a:moveTo>
                  <a:pt x="526092" y="321413"/>
                </a:moveTo>
                <a:lnTo>
                  <a:pt x="485532" y="321413"/>
                </a:lnTo>
                <a:lnTo>
                  <a:pt x="515547" y="302456"/>
                </a:lnTo>
                <a:lnTo>
                  <a:pt x="538074" y="278180"/>
                </a:lnTo>
                <a:lnTo>
                  <a:pt x="552234" y="248421"/>
                </a:lnTo>
                <a:lnTo>
                  <a:pt x="557150" y="213019"/>
                </a:lnTo>
                <a:lnTo>
                  <a:pt x="549783" y="170333"/>
                </a:lnTo>
                <a:lnTo>
                  <a:pt x="528780" y="136100"/>
                </a:lnTo>
                <a:lnTo>
                  <a:pt x="495783" y="110011"/>
                </a:lnTo>
                <a:lnTo>
                  <a:pt x="452438" y="91758"/>
                </a:lnTo>
                <a:lnTo>
                  <a:pt x="400388" y="81032"/>
                </a:lnTo>
                <a:lnTo>
                  <a:pt x="341278" y="77526"/>
                </a:lnTo>
                <a:lnTo>
                  <a:pt x="529680" y="77526"/>
                </a:lnTo>
                <a:lnTo>
                  <a:pt x="551475" y="98176"/>
                </a:lnTo>
                <a:lnTo>
                  <a:pt x="573369" y="129061"/>
                </a:lnTo>
                <a:lnTo>
                  <a:pt x="587120" y="162605"/>
                </a:lnTo>
                <a:lnTo>
                  <a:pt x="591889" y="198247"/>
                </a:lnTo>
                <a:lnTo>
                  <a:pt x="585625" y="238965"/>
                </a:lnTo>
                <a:lnTo>
                  <a:pt x="567681" y="276817"/>
                </a:lnTo>
                <a:lnTo>
                  <a:pt x="539327" y="310964"/>
                </a:lnTo>
                <a:lnTo>
                  <a:pt x="526092" y="321413"/>
                </a:lnTo>
                <a:close/>
              </a:path>
              <a:path w="592454" h="456564">
                <a:moveTo>
                  <a:pt x="344742" y="335166"/>
                </a:moveTo>
                <a:lnTo>
                  <a:pt x="243887" y="335166"/>
                </a:lnTo>
                <a:lnTo>
                  <a:pt x="243887" y="122962"/>
                </a:lnTo>
                <a:lnTo>
                  <a:pt x="446616" y="122962"/>
                </a:lnTo>
                <a:lnTo>
                  <a:pt x="461038" y="124590"/>
                </a:lnTo>
                <a:lnTo>
                  <a:pt x="492765" y="134766"/>
                </a:lnTo>
                <a:lnTo>
                  <a:pt x="524493" y="161427"/>
                </a:lnTo>
                <a:lnTo>
                  <a:pt x="533930" y="194855"/>
                </a:lnTo>
                <a:lnTo>
                  <a:pt x="384476" y="194855"/>
                </a:lnTo>
                <a:lnTo>
                  <a:pt x="345659" y="195394"/>
                </a:lnTo>
                <a:lnTo>
                  <a:pt x="345659" y="252036"/>
                </a:lnTo>
                <a:lnTo>
                  <a:pt x="380952" y="252761"/>
                </a:lnTo>
                <a:lnTo>
                  <a:pt x="528212" y="252761"/>
                </a:lnTo>
                <a:lnTo>
                  <a:pt x="525129" y="264355"/>
                </a:lnTo>
                <a:lnTo>
                  <a:pt x="494803" y="292697"/>
                </a:lnTo>
                <a:lnTo>
                  <a:pt x="464476" y="304554"/>
                </a:lnTo>
                <a:lnTo>
                  <a:pt x="450691" y="306947"/>
                </a:lnTo>
                <a:lnTo>
                  <a:pt x="453655" y="307873"/>
                </a:lnTo>
                <a:lnTo>
                  <a:pt x="485532" y="321413"/>
                </a:lnTo>
                <a:lnTo>
                  <a:pt x="526092" y="321413"/>
                </a:lnTo>
                <a:lnTo>
                  <a:pt x="520414" y="325895"/>
                </a:lnTo>
                <a:lnTo>
                  <a:pt x="344742" y="325895"/>
                </a:lnTo>
                <a:lnTo>
                  <a:pt x="344742" y="335166"/>
                </a:lnTo>
                <a:close/>
              </a:path>
              <a:path w="592454" h="456564">
                <a:moveTo>
                  <a:pt x="528212" y="252761"/>
                </a:moveTo>
                <a:lnTo>
                  <a:pt x="380952" y="252761"/>
                </a:lnTo>
                <a:lnTo>
                  <a:pt x="409330" y="251565"/>
                </a:lnTo>
                <a:lnTo>
                  <a:pt x="428234" y="243398"/>
                </a:lnTo>
                <a:lnTo>
                  <a:pt x="435104" y="223206"/>
                </a:lnTo>
                <a:lnTo>
                  <a:pt x="429409" y="204205"/>
                </a:lnTo>
                <a:lnTo>
                  <a:pt x="412463" y="196273"/>
                </a:lnTo>
                <a:lnTo>
                  <a:pt x="384476" y="194855"/>
                </a:lnTo>
                <a:lnTo>
                  <a:pt x="533930" y="194855"/>
                </a:lnTo>
                <a:lnTo>
                  <a:pt x="538914" y="212509"/>
                </a:lnTo>
                <a:lnTo>
                  <a:pt x="528212" y="252761"/>
                </a:lnTo>
                <a:close/>
              </a:path>
              <a:path w="592454" h="456564">
                <a:moveTo>
                  <a:pt x="506482" y="348409"/>
                </a:moveTo>
                <a:lnTo>
                  <a:pt x="344742" y="348409"/>
                </a:lnTo>
                <a:lnTo>
                  <a:pt x="358054" y="348177"/>
                </a:lnTo>
                <a:lnTo>
                  <a:pt x="371089" y="347620"/>
                </a:lnTo>
                <a:lnTo>
                  <a:pt x="383838" y="346719"/>
                </a:lnTo>
                <a:lnTo>
                  <a:pt x="396290" y="345455"/>
                </a:lnTo>
                <a:lnTo>
                  <a:pt x="391825" y="339176"/>
                </a:lnTo>
                <a:lnTo>
                  <a:pt x="386243" y="332810"/>
                </a:lnTo>
                <a:lnTo>
                  <a:pt x="379572" y="327877"/>
                </a:lnTo>
                <a:lnTo>
                  <a:pt x="371841" y="325895"/>
                </a:lnTo>
                <a:lnTo>
                  <a:pt x="520414" y="325895"/>
                </a:lnTo>
                <a:lnTo>
                  <a:pt x="501832" y="340565"/>
                </a:lnTo>
                <a:lnTo>
                  <a:pt x="506482" y="348409"/>
                </a:lnTo>
                <a:close/>
              </a:path>
              <a:path w="592454" h="456564">
                <a:moveTo>
                  <a:pt x="570495" y="456396"/>
                </a:moveTo>
                <a:lnTo>
                  <a:pt x="456396" y="456396"/>
                </a:lnTo>
                <a:lnTo>
                  <a:pt x="415545" y="379583"/>
                </a:lnTo>
                <a:lnTo>
                  <a:pt x="524961" y="379583"/>
                </a:lnTo>
                <a:lnTo>
                  <a:pt x="570495" y="456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37519" y="5995415"/>
            <a:ext cx="887730" cy="491490"/>
          </a:xfrm>
          <a:custGeom>
            <a:avLst/>
            <a:gdLst/>
            <a:ahLst/>
            <a:cxnLst/>
            <a:rect l="l" t="t" r="r" b="b"/>
            <a:pathLst>
              <a:path w="887729" h="491489">
                <a:moveTo>
                  <a:pt x="0" y="0"/>
                </a:moveTo>
                <a:lnTo>
                  <a:pt x="887729" y="0"/>
                </a:lnTo>
                <a:lnTo>
                  <a:pt x="887729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r>
              <a:rPr dirty="0" sz="1200" spc="-340">
                <a:latin typeface="Roboto"/>
                <a:cs typeface="Roboto"/>
              </a:rPr>
              <a:t>4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0389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Assignment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216620" y="1425575"/>
            <a:ext cx="763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has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assignment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&lt;-, =, and -&gt;, which can be used as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530725"/>
            <a:ext cx="5703570" cy="1728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assignment consists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parts: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left-hand side: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variable names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x1</a:t>
            </a:r>
            <a:r>
              <a:rPr dirty="0" sz="1700" spc="-58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x2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assignment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operator: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&lt;-</a:t>
            </a:r>
            <a:r>
              <a:rPr dirty="0" sz="1700" spc="-55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alternatively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=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and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right-hand side: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values</a:t>
            </a: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5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81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4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4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4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4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4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4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35147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39399" y="35147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7737" y="3530600"/>
            <a:ext cx="9642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9543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5850" y="3514725"/>
            <a:ext cx="9353550" cy="142875"/>
          </a:xfrm>
          <a:custGeom>
            <a:avLst/>
            <a:gdLst/>
            <a:ahLst/>
            <a:cxnLst/>
            <a:rect l="l" t="t" r="r" b="b"/>
            <a:pathLst>
              <a:path w="9353550" h="142875">
                <a:moveTo>
                  <a:pt x="0" y="0"/>
                </a:moveTo>
                <a:lnTo>
                  <a:pt x="9353549" y="0"/>
                </a:lnTo>
                <a:lnTo>
                  <a:pt x="9353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5849" y="3543300"/>
            <a:ext cx="9058275" cy="85725"/>
          </a:xfrm>
          <a:custGeom>
            <a:avLst/>
            <a:gdLst/>
            <a:ahLst/>
            <a:cxnLst/>
            <a:rect l="l" t="t" r="r" b="b"/>
            <a:pathLst>
              <a:path w="9058275" h="85725">
                <a:moveTo>
                  <a:pt x="902109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9021096" y="0"/>
                </a:lnTo>
                <a:lnTo>
                  <a:pt x="9052836" y="21208"/>
                </a:lnTo>
                <a:lnTo>
                  <a:pt x="9058274" y="37178"/>
                </a:lnTo>
                <a:lnTo>
                  <a:pt x="9058274" y="48546"/>
                </a:lnTo>
                <a:lnTo>
                  <a:pt x="9037065" y="80286"/>
                </a:lnTo>
                <a:lnTo>
                  <a:pt x="902109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4400" y="1981200"/>
            <a:ext cx="9709150" cy="15335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 marR="3175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&lt;-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</a:t>
            </a:r>
            <a:endParaRPr sz="1350">
              <a:latin typeface="Courier New"/>
              <a:cs typeface="Courier New"/>
            </a:endParaRPr>
          </a:p>
          <a:p>
            <a:pPr marL="107950" marR="3175">
              <a:lnSpc>
                <a:spcPct val="100000"/>
              </a:lnSpc>
              <a:spcBef>
                <a:spcPts val="1380"/>
              </a:spcBef>
            </a:pPr>
            <a:r>
              <a:rPr dirty="0" sz="1350" spc="10">
                <a:latin typeface="Courier New"/>
                <a:cs typeface="Courier New"/>
              </a:rPr>
              <a:t>x2 =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</a:t>
            </a:r>
            <a:endParaRPr sz="1350">
              <a:latin typeface="Courier New"/>
              <a:cs typeface="Courier New"/>
            </a:endParaRPr>
          </a:p>
          <a:p>
            <a:pPr marL="107950" marR="3175">
              <a:lnSpc>
                <a:spcPct val="100000"/>
              </a:lnSpc>
              <a:spcBef>
                <a:spcPts val="1305"/>
              </a:spcBef>
            </a:pP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 </a:t>
            </a:r>
            <a:r>
              <a:rPr dirty="0" sz="1350" spc="10">
                <a:latin typeface="Courier New"/>
                <a:cs typeface="Courier New"/>
              </a:rPr>
              <a:t>-&gt;</a:t>
            </a:r>
            <a:r>
              <a:rPr dirty="0" sz="1350" spc="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x3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ct val="100000"/>
              </a:lnSpc>
              <a:spcBef>
                <a:spcPts val="1305"/>
              </a:spcBef>
            </a:pPr>
            <a:r>
              <a:rPr dirty="0" sz="1350" spc="10">
                <a:latin typeface="Courier New"/>
                <a:cs typeface="Courier New"/>
              </a:rPr>
              <a:t>print(paste0(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"The values of x1, x2, and x3 are "</a:t>
            </a:r>
            <a:r>
              <a:rPr dirty="0" sz="1350" spc="10">
                <a:latin typeface="Courier New"/>
                <a:cs typeface="Courier New"/>
              </a:rPr>
              <a:t>, x1,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", "</a:t>
            </a:r>
            <a:r>
              <a:rPr dirty="0" sz="1350" spc="10">
                <a:latin typeface="Courier New"/>
                <a:cs typeface="Courier New"/>
              </a:rPr>
              <a:t>, x2,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", and "</a:t>
            </a:r>
            <a:r>
              <a:rPr dirty="0" sz="1350" spc="10">
                <a:latin typeface="Courier New"/>
                <a:cs typeface="Courier New"/>
              </a:rPr>
              <a:t>, x3,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</a:t>
            </a:r>
            <a:r>
              <a:rPr dirty="0" sz="1350" spc="-45">
                <a:solidFill>
                  <a:srgbClr val="005400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respectively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400" y="3886200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"The values of x1, x2, and x3 are 5, 5, and 5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respectively"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14922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Retri</a:t>
            </a:r>
            <a:r>
              <a:rPr dirty="0" sz="3350" spc="-15">
                <a:solidFill>
                  <a:srgbClr val="C2132D"/>
                </a:solidFill>
              </a:rPr>
              <a:t>e</a:t>
            </a:r>
            <a:r>
              <a:rPr dirty="0" sz="3350" spc="-15">
                <a:solidFill>
                  <a:srgbClr val="C2132D"/>
                </a:solidFill>
              </a:rPr>
              <a:t>v</a:t>
            </a:r>
            <a:r>
              <a:rPr dirty="0" sz="3350" spc="5">
                <a:solidFill>
                  <a:srgbClr val="C2132D"/>
                </a:solidFill>
              </a:rPr>
              <a:t>al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5795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We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retrieve/call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object using its name as</a:t>
            </a:r>
            <a:r>
              <a:rPr dirty="0" sz="1800" spc="-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follows:</a:t>
            </a:r>
            <a:endParaRPr sz="1800">
              <a:latin typeface="Roboto"/>
              <a:cs typeface="Robo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400" y="1981200"/>
          <a:ext cx="9696450" cy="2352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35"/>
                <a:gridCol w="416559"/>
                <a:gridCol w="8909685"/>
              </a:tblGrid>
              <a:tr h="419099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latin typeface="Courier New"/>
                          <a:cs typeface="Courier New"/>
                        </a:rPr>
                        <a:t>x1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8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099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</a:tr>
              <a:tr h="228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9574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>
                          <a:latin typeface="Courier New"/>
                          <a:cs typeface="Courier New"/>
                        </a:rPr>
                        <a:t>x3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28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099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37464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5">
                <a:solidFill>
                  <a:srgbClr val="C2132D"/>
                </a:solidFill>
              </a:rPr>
              <a:t>Retrieval: Three </a:t>
            </a:r>
            <a:r>
              <a:rPr dirty="0" sz="3350" spc="15">
                <a:solidFill>
                  <a:srgbClr val="C2132D"/>
                </a:solidFill>
              </a:rPr>
              <a:t>Common</a:t>
            </a:r>
            <a:r>
              <a:rPr dirty="0" sz="3350" spc="-15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Errors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514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5960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Case issue: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names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	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case</a:t>
            </a:r>
            <a:r>
              <a:rPr dirty="0" sz="1800" spc="-3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sensitive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3273425"/>
            <a:ext cx="35420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C2132D"/>
                </a:solidFill>
                <a:latin typeface="Roboto"/>
                <a:cs typeface="Roboto"/>
              </a:rPr>
              <a:t>Typo: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spelling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error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some</a:t>
            </a:r>
            <a:r>
              <a:rPr dirty="0" sz="1800" spc="-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sort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5111750"/>
            <a:ext cx="8827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Object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not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saved: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e.g.,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clicked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Enter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instead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Ctrl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+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Enter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when running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code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9525" y="1481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4400" y="1981200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X1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x1 instead of X1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400" y="2628900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Error: object 'X1'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3819525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y3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should be x3 instead of y3 (see last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slide)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4467225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Error: object 'y3' not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found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5657849"/>
            <a:ext cx="9696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6045" rIns="0" bIns="0" rtlCol="0" vert="horz">
            <a:spAutoFit/>
          </a:bodyPr>
          <a:lstStyle/>
          <a:p>
            <a:pPr marL="107950" marR="3013075">
              <a:lnSpc>
                <a:spcPts val="1580"/>
              </a:lnSpc>
              <a:spcBef>
                <a:spcPts val="835"/>
              </a:spcBef>
            </a:pPr>
            <a:r>
              <a:rPr dirty="0" sz="1350" spc="10">
                <a:latin typeface="Courier New"/>
                <a:cs typeface="Courier New"/>
              </a:rPr>
              <a:t>rm(x2)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removing x2 from the global environment to mimic</a:t>
            </a:r>
            <a:r>
              <a:rPr dirty="0" sz="1350" spc="-5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error  </a:t>
            </a:r>
            <a:r>
              <a:rPr dirty="0" sz="1350" spc="10">
                <a:latin typeface="Courier New"/>
                <a:cs typeface="Courier New"/>
              </a:rPr>
              <a:t>x2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x2 is not in the global environment (see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environment)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4750" y="1871662"/>
            <a:ext cx="4095750" cy="0"/>
          </a:xfrm>
          <a:custGeom>
            <a:avLst/>
            <a:gdLst/>
            <a:ahLst/>
            <a:cxnLst/>
            <a:rect l="l" t="t" r="r" b="b"/>
            <a:pathLst>
              <a:path w="4095750" h="0">
                <a:moveTo>
                  <a:pt x="0" y="0"/>
                </a:moveTo>
                <a:lnTo>
                  <a:pt x="40957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33800" y="1895475"/>
          <a:ext cx="4057650" cy="315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3067050"/>
              </a:tblGrid>
              <a:tr h="1000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404812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Operator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Description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L w="19050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</a:tr>
              <a:tr h="352424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+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addition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  <a:tr h="400049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-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subtraction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52424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*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multiplication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  <a:tr h="400049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/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division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61949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^ or</a:t>
                      </a:r>
                      <a:r>
                        <a:rPr dirty="0" sz="1800" spc="-3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**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exponentiation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EDEDED"/>
                    </a:solidFill>
                  </a:tcPr>
                </a:tc>
              </a:tr>
              <a:tr h="390524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 %%</a:t>
                      </a:r>
                      <a:r>
                        <a:rPr dirty="0" sz="1800" spc="-3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modulus (x mod y) 5%%2 is</a:t>
                      </a:r>
                      <a:r>
                        <a:rPr dirty="0" sz="1800" spc="-8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1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385762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 %/%</a:t>
                      </a:r>
                      <a:r>
                        <a:rPr dirty="0" sz="1800" spc="-4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integer division 5%/%2 is</a:t>
                      </a:r>
                      <a:r>
                        <a:rPr dirty="0" sz="1800" spc="-4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2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55282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5">
                <a:solidFill>
                  <a:srgbClr val="C2132D"/>
                </a:solidFill>
              </a:rPr>
              <a:t>Arthimetic</a:t>
            </a:r>
            <a:r>
              <a:rPr dirty="0" sz="3350" spc="-45">
                <a:solidFill>
                  <a:srgbClr val="C2132D"/>
                </a:solidFill>
              </a:rPr>
              <a:t> </a:t>
            </a:r>
            <a:r>
              <a:rPr dirty="0" sz="3350">
                <a:solidFill>
                  <a:srgbClr val="C2132D"/>
                </a:solidFill>
              </a:rPr>
              <a:t>Operators</a:t>
            </a:r>
            <a:endParaRPr sz="3350"/>
          </a:p>
        </p:txBody>
      </p:sp>
      <p:sp>
        <p:nvSpPr>
          <p:cNvPr id="5" name="object 5"/>
          <p:cNvSpPr txBox="1"/>
          <p:nvPr/>
        </p:nvSpPr>
        <p:spPr>
          <a:xfrm>
            <a:off x="901700" y="1425575"/>
            <a:ext cx="5424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While we will not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specifically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talk about doing math</a:t>
            </a:r>
            <a:r>
              <a:rPr dirty="0" sz="1800" spc="-7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5211" y="1425575"/>
            <a:ext cx="4004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the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below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good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know.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2224" y="1481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5537"/>
            <a:ext cx="4267200" cy="0"/>
          </a:xfrm>
          <a:custGeom>
            <a:avLst/>
            <a:gdLst/>
            <a:ahLst/>
            <a:cxnLst/>
            <a:rect l="l" t="t" r="r" b="b"/>
            <a:pathLst>
              <a:path w="4267200" h="0">
                <a:moveTo>
                  <a:pt x="0" y="0"/>
                </a:moveTo>
                <a:lnTo>
                  <a:pt x="42671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15062"/>
            <a:ext cx="4267200" cy="0"/>
          </a:xfrm>
          <a:custGeom>
            <a:avLst/>
            <a:gdLst/>
            <a:ahLst/>
            <a:cxnLst/>
            <a:rect l="l" t="t" r="r" b="b"/>
            <a:pathLst>
              <a:path w="4267200" h="0">
                <a:moveTo>
                  <a:pt x="0" y="0"/>
                </a:moveTo>
                <a:lnTo>
                  <a:pt x="42671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207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6275799"/>
            <a:ext cx="429641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above table is scraped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Quick-R:</a:t>
            </a:r>
            <a:r>
              <a:rPr dirty="0" sz="1250" spc="-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Operators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5" y="1871662"/>
            <a:ext cx="3619500" cy="0"/>
          </a:xfrm>
          <a:custGeom>
            <a:avLst/>
            <a:gdLst/>
            <a:ahLst/>
            <a:cxnLst/>
            <a:rect l="l" t="t" r="r" b="b"/>
            <a:pathLst>
              <a:path w="3619500" h="0">
                <a:moveTo>
                  <a:pt x="0" y="0"/>
                </a:moveTo>
                <a:lnTo>
                  <a:pt x="3619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2875" y="6176962"/>
            <a:ext cx="3619500" cy="0"/>
          </a:xfrm>
          <a:custGeom>
            <a:avLst/>
            <a:gdLst/>
            <a:ahLst/>
            <a:cxnLst/>
            <a:rect l="l" t="t" r="r" b="b"/>
            <a:pathLst>
              <a:path w="3619500" h="0">
                <a:moveTo>
                  <a:pt x="0" y="0"/>
                </a:moveTo>
                <a:lnTo>
                  <a:pt x="3619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71925" y="1895475"/>
          <a:ext cx="3581400" cy="420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900"/>
                <a:gridCol w="2476500"/>
              </a:tblGrid>
              <a:tr h="1000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</a:tr>
              <a:tr h="404812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Operator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Description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52069">
                    <a:lnT w="9525">
                      <a:solidFill>
                        <a:srgbClr val="DDDDDD"/>
                      </a:solidFill>
                      <a:prstDash val="solid"/>
                    </a:lnT>
                  </a:tcPr>
                </a:tc>
              </a:tr>
              <a:tr h="36194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&lt;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less</a:t>
                      </a: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than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</a:tr>
              <a:tr h="390524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&lt;=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less than or equal</a:t>
                      </a:r>
                      <a:r>
                        <a:rPr dirty="0" sz="1800" spc="-4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to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</a:tr>
              <a:tr h="36194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&gt;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greater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than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</a:tr>
              <a:tr h="390524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&gt;=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greater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than or equal</a:t>
                      </a:r>
                      <a:r>
                        <a:rPr dirty="0" sz="1800" spc="-6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to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</a:tr>
              <a:tr h="36194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==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exactly equal</a:t>
                      </a:r>
                      <a:r>
                        <a:rPr dirty="0" sz="1800" spc="-1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to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</a:tr>
              <a:tr h="40004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!=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not equal</a:t>
                      </a: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to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</a:tr>
              <a:tr h="352424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!x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Not</a:t>
                      </a:r>
                      <a:r>
                        <a:rPr dirty="0" sz="1800" spc="-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</a:tr>
              <a:tr h="400049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**x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y**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</a:tr>
              <a:tr h="352424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 &amp;</a:t>
                      </a:r>
                      <a:r>
                        <a:rPr dirty="0" sz="1800" spc="-2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x AND</a:t>
                      </a:r>
                      <a:r>
                        <a:rPr dirty="0" sz="1800" spc="-1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y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28575">
                    <a:solidFill>
                      <a:srgbClr val="EDEDED"/>
                    </a:solidFill>
                  </a:tcPr>
                </a:tc>
              </a:tr>
              <a:tr h="332035">
                <a:tc>
                  <a:txBody>
                    <a:bodyPr/>
                    <a:lstStyle/>
                    <a:p>
                      <a:pPr marL="48895">
                        <a:lnSpc>
                          <a:spcPts val="214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isTRUE(x)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214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test if X is</a:t>
                      </a:r>
                      <a:r>
                        <a:rPr dirty="0" sz="1800" spc="-55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800">
                          <a:solidFill>
                            <a:srgbClr val="585D60"/>
                          </a:solidFill>
                          <a:latin typeface="Roboto"/>
                          <a:cs typeface="Roboto"/>
                        </a:rPr>
                        <a:t>TRUE</a:t>
                      </a:r>
                      <a:endParaRPr sz="1800">
                        <a:latin typeface="Roboto"/>
                        <a:cs typeface="Roboto"/>
                      </a:endParaRPr>
                    </a:p>
                  </a:txBody>
                  <a:tcPr marL="0" marR="0" marB="0" marT="47625"/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0156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Logical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>
                <a:solidFill>
                  <a:srgbClr val="C2132D"/>
                </a:solidFill>
              </a:rPr>
              <a:t>Operators</a:t>
            </a:r>
            <a:endParaRPr sz="3350"/>
          </a:p>
        </p:txBody>
      </p:sp>
      <p:sp>
        <p:nvSpPr>
          <p:cNvPr id="6" name="object 6"/>
          <p:cNvSpPr txBox="1"/>
          <p:nvPr/>
        </p:nvSpPr>
        <p:spPr>
          <a:xfrm>
            <a:off x="901700" y="1425575"/>
            <a:ext cx="681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operators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that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TRUE</a:t>
            </a:r>
            <a:r>
              <a:rPr dirty="0" sz="1700" spc="-5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FALSE</a:t>
            </a:r>
            <a:r>
              <a:rPr dirty="0" sz="1700" spc="-5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6205537"/>
            <a:ext cx="4610100" cy="0"/>
          </a:xfrm>
          <a:custGeom>
            <a:avLst/>
            <a:gdLst/>
            <a:ahLst/>
            <a:cxnLst/>
            <a:rect l="l" t="t" r="r" b="b"/>
            <a:pathLst>
              <a:path w="4610100" h="0">
                <a:moveTo>
                  <a:pt x="0" y="0"/>
                </a:moveTo>
                <a:lnTo>
                  <a:pt x="46100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15062"/>
            <a:ext cx="4610100" cy="0"/>
          </a:xfrm>
          <a:custGeom>
            <a:avLst/>
            <a:gdLst/>
            <a:ahLst/>
            <a:cxnLst/>
            <a:rect l="l" t="t" r="r" b="b"/>
            <a:pathLst>
              <a:path w="4610100" h="0">
                <a:moveTo>
                  <a:pt x="0" y="0"/>
                </a:moveTo>
                <a:lnTo>
                  <a:pt x="46100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1497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6275799"/>
            <a:ext cx="463613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above table is also scraped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Quick-R: Operators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19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4679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Quick </a:t>
            </a:r>
            <a:r>
              <a:rPr dirty="0" sz="3350" spc="5">
                <a:solidFill>
                  <a:srgbClr val="C2132D"/>
                </a:solidFill>
              </a:rPr>
              <a:t>Refresher </a:t>
            </a:r>
            <a:r>
              <a:rPr dirty="0" sz="3350">
                <a:solidFill>
                  <a:srgbClr val="C2132D"/>
                </a:solidFill>
              </a:rPr>
              <a:t>from </a:t>
            </a:r>
            <a:r>
              <a:rPr dirty="0" sz="3350" spc="10">
                <a:solidFill>
                  <a:srgbClr val="C2132D"/>
                </a:solidFill>
              </a:rPr>
              <a:t>Last</a:t>
            </a:r>
            <a:r>
              <a:rPr dirty="0" sz="3350" spc="-3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Class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5485765" cy="1176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course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objectives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&amp;</a:t>
            </a:r>
            <a:r>
              <a:rPr dirty="0" sz="1800" spc="-1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Define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 visualization &amp; describe its main</a:t>
            </a:r>
            <a:r>
              <a:rPr dirty="0" sz="1800" spc="-1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goals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the BI methodology and major</a:t>
            </a:r>
            <a:r>
              <a:rPr dirty="0" sz="1800" spc="-1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concepts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168" y="2517648"/>
            <a:ext cx="8803005" cy="1027430"/>
          </a:xfrm>
          <a:custGeom>
            <a:avLst/>
            <a:gdLst/>
            <a:ahLst/>
            <a:cxnLst/>
            <a:rect l="l" t="t" r="r" b="b"/>
            <a:pathLst>
              <a:path w="8803005" h="1027429">
                <a:moveTo>
                  <a:pt x="0" y="0"/>
                </a:moveTo>
                <a:lnTo>
                  <a:pt x="8802624" y="0"/>
                </a:lnTo>
                <a:lnTo>
                  <a:pt x="8802624" y="1027176"/>
                </a:lnTo>
                <a:lnTo>
                  <a:pt x="0" y="1027176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69080" y="3035808"/>
            <a:ext cx="3392804" cy="932815"/>
          </a:xfrm>
          <a:custGeom>
            <a:avLst/>
            <a:gdLst/>
            <a:ahLst/>
            <a:cxnLst/>
            <a:rect l="l" t="t" r="r" b="b"/>
            <a:pathLst>
              <a:path w="3392804" h="932814">
                <a:moveTo>
                  <a:pt x="0" y="0"/>
                </a:moveTo>
                <a:lnTo>
                  <a:pt x="3392424" y="0"/>
                </a:lnTo>
                <a:lnTo>
                  <a:pt x="3392424" y="932688"/>
                </a:lnTo>
                <a:lnTo>
                  <a:pt x="0" y="932688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marL="3303270" marR="474980" indent="-2353945">
              <a:lnSpc>
                <a:spcPts val="4190"/>
              </a:lnSpc>
              <a:spcBef>
                <a:spcPts val="869"/>
              </a:spcBef>
            </a:pPr>
            <a:r>
              <a:rPr dirty="0" spc="-875"/>
              <a:t>1</a:t>
            </a:r>
            <a:r>
              <a:rPr dirty="0" spc="-875">
                <a:solidFill>
                  <a:srgbClr val="FFFFFF"/>
                </a:solidFill>
              </a:rPr>
              <a:t>1</a:t>
            </a:r>
            <a:r>
              <a:rPr dirty="0" spc="-875"/>
              <a:t>0</a:t>
            </a:r>
            <a:r>
              <a:rPr dirty="0" spc="-875">
                <a:solidFill>
                  <a:srgbClr val="FFFFFF"/>
                </a:solidFill>
              </a:rPr>
              <a:t>0</a:t>
            </a:r>
            <a:r>
              <a:rPr dirty="0" spc="-875"/>
              <a:t>1</a:t>
            </a:r>
            <a:r>
              <a:rPr dirty="0" spc="-875">
                <a:solidFill>
                  <a:srgbClr val="FFFFFF"/>
                </a:solidFill>
              </a:rPr>
              <a:t>1</a:t>
            </a:r>
            <a:r>
              <a:rPr dirty="0" spc="-875"/>
              <a:t>:</a:t>
            </a:r>
            <a:r>
              <a:rPr dirty="0" spc="-875">
                <a:solidFill>
                  <a:srgbClr val="FFFFFF"/>
                </a:solidFill>
              </a:rPr>
              <a:t>: </a:t>
            </a:r>
            <a:r>
              <a:rPr dirty="0" spc="-825"/>
              <a:t>S</a:t>
            </a:r>
            <a:r>
              <a:rPr dirty="0" spc="-825">
                <a:solidFill>
                  <a:srgbClr val="FFFFFF"/>
                </a:solidFill>
              </a:rPr>
              <a:t>S</a:t>
            </a:r>
            <a:r>
              <a:rPr dirty="0" spc="-825"/>
              <a:t>y</a:t>
            </a:r>
            <a:r>
              <a:rPr dirty="0" spc="-825">
                <a:solidFill>
                  <a:srgbClr val="FFFFFF"/>
                </a:solidFill>
              </a:rPr>
              <a:t>y</a:t>
            </a:r>
            <a:r>
              <a:rPr dirty="0" spc="-825"/>
              <a:t>n</a:t>
            </a:r>
            <a:r>
              <a:rPr dirty="0" spc="-825">
                <a:solidFill>
                  <a:srgbClr val="FFFFFF"/>
                </a:solidFill>
              </a:rPr>
              <a:t>n</a:t>
            </a:r>
            <a:r>
              <a:rPr dirty="0" spc="-825"/>
              <a:t>t</a:t>
            </a:r>
            <a:r>
              <a:rPr dirty="0" spc="-825">
                <a:solidFill>
                  <a:srgbClr val="FFFFFF"/>
                </a:solidFill>
              </a:rPr>
              <a:t>t</a:t>
            </a:r>
            <a:r>
              <a:rPr dirty="0" spc="-825"/>
              <a:t>a</a:t>
            </a:r>
            <a:r>
              <a:rPr dirty="0" spc="-825">
                <a:solidFill>
                  <a:srgbClr val="FFFFFF"/>
                </a:solidFill>
              </a:rPr>
              <a:t>a</a:t>
            </a:r>
            <a:r>
              <a:rPr dirty="0" spc="-825"/>
              <a:t>x</a:t>
            </a:r>
            <a:r>
              <a:rPr dirty="0" spc="-825">
                <a:solidFill>
                  <a:srgbClr val="FFFFFF"/>
                </a:solidFill>
              </a:rPr>
              <a:t>x</a:t>
            </a:r>
            <a:r>
              <a:rPr dirty="0" spc="-825"/>
              <a:t>,</a:t>
            </a:r>
            <a:r>
              <a:rPr dirty="0" spc="-825">
                <a:solidFill>
                  <a:srgbClr val="FFFFFF"/>
                </a:solidFill>
              </a:rPr>
              <a:t>, </a:t>
            </a:r>
            <a:r>
              <a:rPr dirty="0" spc="-935"/>
              <a:t>D</a:t>
            </a:r>
            <a:r>
              <a:rPr dirty="0" spc="-935">
                <a:solidFill>
                  <a:srgbClr val="FFFFFF"/>
                </a:solidFill>
              </a:rPr>
              <a:t>D</a:t>
            </a:r>
            <a:r>
              <a:rPr dirty="0" spc="-935"/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  <a:r>
              <a:rPr dirty="0" spc="-935"/>
              <a:t>t</a:t>
            </a:r>
            <a:r>
              <a:rPr dirty="0" spc="-935">
                <a:solidFill>
                  <a:srgbClr val="FFFFFF"/>
                </a:solidFill>
              </a:rPr>
              <a:t>t</a:t>
            </a:r>
            <a:r>
              <a:rPr dirty="0" spc="-935"/>
              <a:t>a</a:t>
            </a:r>
            <a:r>
              <a:rPr dirty="0" spc="-935">
                <a:solidFill>
                  <a:srgbClr val="FFFFFF"/>
                </a:solidFill>
              </a:rPr>
              <a:t>a </a:t>
            </a:r>
            <a:r>
              <a:rPr dirty="0" spc="-880"/>
              <a:t>T</a:t>
            </a:r>
            <a:r>
              <a:rPr dirty="0" spc="-880">
                <a:solidFill>
                  <a:srgbClr val="FFFFFF"/>
                </a:solidFill>
              </a:rPr>
              <a:t>T</a:t>
            </a:r>
            <a:r>
              <a:rPr dirty="0" spc="-880"/>
              <a:t>y</a:t>
            </a:r>
            <a:r>
              <a:rPr dirty="0" spc="-880">
                <a:solidFill>
                  <a:srgbClr val="FFFFFF"/>
                </a:solidFill>
              </a:rPr>
              <a:t>y</a:t>
            </a:r>
            <a:r>
              <a:rPr dirty="0" spc="-880"/>
              <a:t>p</a:t>
            </a:r>
            <a:r>
              <a:rPr dirty="0" spc="-880">
                <a:solidFill>
                  <a:srgbClr val="FFFFFF"/>
                </a:solidFill>
              </a:rPr>
              <a:t>p</a:t>
            </a:r>
            <a:r>
              <a:rPr dirty="0" spc="-880"/>
              <a:t>e</a:t>
            </a:r>
            <a:r>
              <a:rPr dirty="0" spc="-880">
                <a:solidFill>
                  <a:srgbClr val="FFFFFF"/>
                </a:solidFill>
              </a:rPr>
              <a:t>e</a:t>
            </a:r>
            <a:r>
              <a:rPr dirty="0" spc="-880"/>
              <a:t>s</a:t>
            </a:r>
            <a:r>
              <a:rPr dirty="0" spc="-880">
                <a:solidFill>
                  <a:srgbClr val="FFFFFF"/>
                </a:solidFill>
              </a:rPr>
              <a:t>s,</a:t>
            </a:r>
            <a:r>
              <a:rPr dirty="0" spc="-880"/>
              <a:t>, </a:t>
            </a:r>
            <a:r>
              <a:rPr dirty="0" spc="-935"/>
              <a:t>D</a:t>
            </a:r>
            <a:r>
              <a:rPr dirty="0" spc="-935">
                <a:solidFill>
                  <a:srgbClr val="FFFFFF"/>
                </a:solidFill>
              </a:rPr>
              <a:t>D</a:t>
            </a:r>
            <a:r>
              <a:rPr dirty="0" spc="-935"/>
              <a:t>a</a:t>
            </a:r>
            <a:r>
              <a:rPr dirty="0" spc="-935">
                <a:solidFill>
                  <a:srgbClr val="FFFFFF"/>
                </a:solidFill>
              </a:rPr>
              <a:t>a</a:t>
            </a:r>
            <a:r>
              <a:rPr dirty="0" spc="-935"/>
              <a:t>t</a:t>
            </a:r>
            <a:r>
              <a:rPr dirty="0" spc="-935">
                <a:solidFill>
                  <a:srgbClr val="FFFFFF"/>
                </a:solidFill>
              </a:rPr>
              <a:t>ta</a:t>
            </a:r>
            <a:r>
              <a:rPr dirty="0" spc="-935"/>
              <a:t>a </a:t>
            </a:r>
            <a:r>
              <a:rPr dirty="0" spc="-930"/>
              <a:t>S</a:t>
            </a:r>
            <a:r>
              <a:rPr dirty="0" spc="-930">
                <a:solidFill>
                  <a:srgbClr val="FFFFFF"/>
                </a:solidFill>
              </a:rPr>
              <a:t>St</a:t>
            </a:r>
            <a:r>
              <a:rPr dirty="0" spc="-930"/>
              <a:t>t</a:t>
            </a:r>
            <a:r>
              <a:rPr dirty="0" spc="-930">
                <a:solidFill>
                  <a:srgbClr val="FFFFFF"/>
                </a:solidFill>
              </a:rPr>
              <a:t>r</a:t>
            </a:r>
            <a:r>
              <a:rPr dirty="0" spc="-930"/>
              <a:t>r</a:t>
            </a:r>
            <a:r>
              <a:rPr dirty="0" spc="-930">
                <a:solidFill>
                  <a:srgbClr val="FFFFFF"/>
                </a:solidFill>
              </a:rPr>
              <a:t>u</a:t>
            </a:r>
            <a:r>
              <a:rPr dirty="0" spc="-930"/>
              <a:t>u</a:t>
            </a:r>
            <a:r>
              <a:rPr dirty="0" spc="-930">
                <a:solidFill>
                  <a:srgbClr val="FFFFFF"/>
                </a:solidFill>
              </a:rPr>
              <a:t>c</a:t>
            </a:r>
            <a:r>
              <a:rPr dirty="0" spc="-930"/>
              <a:t>c</a:t>
            </a:r>
            <a:r>
              <a:rPr dirty="0" spc="-930">
                <a:solidFill>
                  <a:srgbClr val="FFFFFF"/>
                </a:solidFill>
              </a:rPr>
              <a:t>t</a:t>
            </a:r>
            <a:r>
              <a:rPr dirty="0" spc="-930"/>
              <a:t>t</a:t>
            </a:r>
            <a:r>
              <a:rPr dirty="0" spc="-930">
                <a:solidFill>
                  <a:srgbClr val="FFFFFF"/>
                </a:solidFill>
              </a:rPr>
              <a:t>u</a:t>
            </a:r>
            <a:r>
              <a:rPr dirty="0" spc="-930"/>
              <a:t>u</a:t>
            </a:r>
            <a:r>
              <a:rPr dirty="0" spc="-930">
                <a:solidFill>
                  <a:srgbClr val="FFFFFF"/>
                </a:solidFill>
              </a:rPr>
              <a:t>r</a:t>
            </a:r>
            <a:r>
              <a:rPr dirty="0" spc="-930"/>
              <a:t>re</a:t>
            </a:r>
            <a:r>
              <a:rPr dirty="0" spc="-930">
                <a:solidFill>
                  <a:srgbClr val="FFFFFF"/>
                </a:solidFill>
              </a:rPr>
              <a:t>es</a:t>
            </a:r>
            <a:r>
              <a:rPr dirty="0" spc="-930"/>
              <a:t>s  </a:t>
            </a:r>
            <a:r>
              <a:rPr dirty="0" spc="-994"/>
              <a:t>a</a:t>
            </a:r>
            <a:r>
              <a:rPr dirty="0" spc="-994">
                <a:solidFill>
                  <a:srgbClr val="FFFFFF"/>
                </a:solidFill>
              </a:rPr>
              <a:t>an</a:t>
            </a:r>
            <a:r>
              <a:rPr dirty="0" spc="-994"/>
              <a:t>n</a:t>
            </a:r>
            <a:r>
              <a:rPr dirty="0" spc="-994">
                <a:solidFill>
                  <a:srgbClr val="FFFFFF"/>
                </a:solidFill>
              </a:rPr>
              <a:t>d</a:t>
            </a:r>
            <a:r>
              <a:rPr dirty="0" spc="-994"/>
              <a:t>d</a:t>
            </a:r>
            <a:r>
              <a:rPr dirty="0" spc="5"/>
              <a:t> </a:t>
            </a:r>
            <a:r>
              <a:rPr dirty="0" spc="-885">
                <a:solidFill>
                  <a:srgbClr val="FFFFFF"/>
                </a:solidFill>
              </a:rPr>
              <a:t>F</a:t>
            </a:r>
            <a:r>
              <a:rPr dirty="0" spc="-885"/>
              <a:t>F</a:t>
            </a:r>
            <a:r>
              <a:rPr dirty="0" spc="-885">
                <a:solidFill>
                  <a:srgbClr val="FFFFFF"/>
                </a:solidFill>
              </a:rPr>
              <a:t>u</a:t>
            </a:r>
            <a:r>
              <a:rPr dirty="0" spc="-885"/>
              <a:t>un</a:t>
            </a:r>
            <a:r>
              <a:rPr dirty="0" spc="-885">
                <a:solidFill>
                  <a:srgbClr val="FFFFFF"/>
                </a:solidFill>
              </a:rPr>
              <a:t>nc</a:t>
            </a:r>
            <a:r>
              <a:rPr dirty="0" spc="-885"/>
              <a:t>c</a:t>
            </a:r>
            <a:r>
              <a:rPr dirty="0" spc="-885">
                <a:solidFill>
                  <a:srgbClr val="FFFFFF"/>
                </a:solidFill>
              </a:rPr>
              <a:t>t</a:t>
            </a:r>
            <a:r>
              <a:rPr dirty="0" spc="-885"/>
              <a:t>t</a:t>
            </a:r>
            <a:r>
              <a:rPr dirty="0" spc="-885">
                <a:solidFill>
                  <a:srgbClr val="FFFFFF"/>
                </a:solidFill>
              </a:rPr>
              <a:t>i</a:t>
            </a:r>
            <a:r>
              <a:rPr dirty="0" spc="-885"/>
              <a:t>i</a:t>
            </a:r>
            <a:r>
              <a:rPr dirty="0" spc="-885">
                <a:solidFill>
                  <a:srgbClr val="FFFFFF"/>
                </a:solidFill>
              </a:rPr>
              <a:t>o</a:t>
            </a:r>
            <a:r>
              <a:rPr dirty="0" spc="-885"/>
              <a:t>o</a:t>
            </a:r>
            <a:r>
              <a:rPr dirty="0" spc="-885">
                <a:solidFill>
                  <a:srgbClr val="FFFFFF"/>
                </a:solidFill>
              </a:rPr>
              <a:t>n</a:t>
            </a:r>
            <a:r>
              <a:rPr dirty="0" spc="-885"/>
              <a:t>ns</a:t>
            </a:r>
            <a:r>
              <a:rPr dirty="0" spc="-885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1238249" y="2738839"/>
            <a:ext cx="592455" cy="456565"/>
          </a:xfrm>
          <a:custGeom>
            <a:avLst/>
            <a:gdLst/>
            <a:ahLst/>
            <a:cxnLst/>
            <a:rect l="l" t="t" r="r" b="b"/>
            <a:pathLst>
              <a:path w="592455" h="456564">
                <a:moveTo>
                  <a:pt x="344844" y="456396"/>
                </a:moveTo>
                <a:lnTo>
                  <a:pt x="243886" y="456396"/>
                </a:lnTo>
                <a:lnTo>
                  <a:pt x="243886" y="393336"/>
                </a:lnTo>
                <a:lnTo>
                  <a:pt x="186720" y="382487"/>
                </a:lnTo>
                <a:lnTo>
                  <a:pt x="134901" y="364559"/>
                </a:lnTo>
                <a:lnTo>
                  <a:pt x="89687" y="340396"/>
                </a:lnTo>
                <a:lnTo>
                  <a:pt x="52333" y="310840"/>
                </a:lnTo>
                <a:lnTo>
                  <a:pt x="24096" y="276735"/>
                </a:lnTo>
                <a:lnTo>
                  <a:pt x="6233" y="238923"/>
                </a:lnTo>
                <a:lnTo>
                  <a:pt x="0" y="198247"/>
                </a:lnTo>
                <a:lnTo>
                  <a:pt x="4769" y="162605"/>
                </a:lnTo>
                <a:lnTo>
                  <a:pt x="40413" y="98176"/>
                </a:lnTo>
                <a:lnTo>
                  <a:pt x="69615" y="70508"/>
                </a:lnTo>
                <a:lnTo>
                  <a:pt x="105287" y="46616"/>
                </a:lnTo>
                <a:lnTo>
                  <a:pt x="146593" y="27060"/>
                </a:lnTo>
                <a:lnTo>
                  <a:pt x="192695" y="12399"/>
                </a:lnTo>
                <a:lnTo>
                  <a:pt x="242758" y="3193"/>
                </a:lnTo>
                <a:lnTo>
                  <a:pt x="295944" y="0"/>
                </a:lnTo>
                <a:lnTo>
                  <a:pt x="349130" y="3193"/>
                </a:lnTo>
                <a:lnTo>
                  <a:pt x="399193" y="12399"/>
                </a:lnTo>
                <a:lnTo>
                  <a:pt x="445296" y="27060"/>
                </a:lnTo>
                <a:lnTo>
                  <a:pt x="486601" y="46616"/>
                </a:lnTo>
                <a:lnTo>
                  <a:pt x="522273" y="70508"/>
                </a:lnTo>
                <a:lnTo>
                  <a:pt x="529680" y="77526"/>
                </a:lnTo>
                <a:lnTo>
                  <a:pt x="341278" y="77526"/>
                </a:lnTo>
                <a:lnTo>
                  <a:pt x="281496" y="82362"/>
                </a:lnTo>
                <a:lnTo>
                  <a:pt x="227768" y="96014"/>
                </a:lnTo>
                <a:lnTo>
                  <a:pt x="182240" y="117193"/>
                </a:lnTo>
                <a:lnTo>
                  <a:pt x="147061" y="144612"/>
                </a:lnTo>
                <a:lnTo>
                  <a:pt x="124378" y="176983"/>
                </a:lnTo>
                <a:lnTo>
                  <a:pt x="116340" y="213019"/>
                </a:lnTo>
                <a:lnTo>
                  <a:pt x="125653" y="251716"/>
                </a:lnTo>
                <a:lnTo>
                  <a:pt x="151805" y="286050"/>
                </a:lnTo>
                <a:lnTo>
                  <a:pt x="192111" y="314404"/>
                </a:lnTo>
                <a:lnTo>
                  <a:pt x="243887" y="335166"/>
                </a:lnTo>
                <a:lnTo>
                  <a:pt x="344742" y="335166"/>
                </a:lnTo>
                <a:lnTo>
                  <a:pt x="344742" y="348409"/>
                </a:lnTo>
                <a:lnTo>
                  <a:pt x="506482" y="348409"/>
                </a:lnTo>
                <a:lnTo>
                  <a:pt x="524961" y="379583"/>
                </a:lnTo>
                <a:lnTo>
                  <a:pt x="415545" y="379583"/>
                </a:lnTo>
                <a:lnTo>
                  <a:pt x="398610" y="384202"/>
                </a:lnTo>
                <a:lnTo>
                  <a:pt x="381149" y="388115"/>
                </a:lnTo>
                <a:lnTo>
                  <a:pt x="363211" y="391302"/>
                </a:lnTo>
                <a:lnTo>
                  <a:pt x="344844" y="393743"/>
                </a:lnTo>
                <a:lnTo>
                  <a:pt x="344844" y="456396"/>
                </a:lnTo>
                <a:close/>
              </a:path>
              <a:path w="592455" h="456564">
                <a:moveTo>
                  <a:pt x="526092" y="321413"/>
                </a:moveTo>
                <a:lnTo>
                  <a:pt x="485532" y="321413"/>
                </a:lnTo>
                <a:lnTo>
                  <a:pt x="515547" y="302456"/>
                </a:lnTo>
                <a:lnTo>
                  <a:pt x="538074" y="278180"/>
                </a:lnTo>
                <a:lnTo>
                  <a:pt x="552234" y="248421"/>
                </a:lnTo>
                <a:lnTo>
                  <a:pt x="557150" y="213019"/>
                </a:lnTo>
                <a:lnTo>
                  <a:pt x="549783" y="170333"/>
                </a:lnTo>
                <a:lnTo>
                  <a:pt x="528780" y="136100"/>
                </a:lnTo>
                <a:lnTo>
                  <a:pt x="495783" y="110011"/>
                </a:lnTo>
                <a:lnTo>
                  <a:pt x="452438" y="91758"/>
                </a:lnTo>
                <a:lnTo>
                  <a:pt x="400388" y="81032"/>
                </a:lnTo>
                <a:lnTo>
                  <a:pt x="341278" y="77526"/>
                </a:lnTo>
                <a:lnTo>
                  <a:pt x="529680" y="77526"/>
                </a:lnTo>
                <a:lnTo>
                  <a:pt x="551475" y="98176"/>
                </a:lnTo>
                <a:lnTo>
                  <a:pt x="573369" y="129061"/>
                </a:lnTo>
                <a:lnTo>
                  <a:pt x="587120" y="162605"/>
                </a:lnTo>
                <a:lnTo>
                  <a:pt x="591889" y="198247"/>
                </a:lnTo>
                <a:lnTo>
                  <a:pt x="585625" y="238965"/>
                </a:lnTo>
                <a:lnTo>
                  <a:pt x="567681" y="276817"/>
                </a:lnTo>
                <a:lnTo>
                  <a:pt x="539327" y="310964"/>
                </a:lnTo>
                <a:lnTo>
                  <a:pt x="526092" y="321413"/>
                </a:lnTo>
                <a:close/>
              </a:path>
              <a:path w="592455" h="456564">
                <a:moveTo>
                  <a:pt x="344742" y="335166"/>
                </a:moveTo>
                <a:lnTo>
                  <a:pt x="243887" y="335166"/>
                </a:lnTo>
                <a:lnTo>
                  <a:pt x="243887" y="122962"/>
                </a:lnTo>
                <a:lnTo>
                  <a:pt x="446616" y="122962"/>
                </a:lnTo>
                <a:lnTo>
                  <a:pt x="461038" y="124590"/>
                </a:lnTo>
                <a:lnTo>
                  <a:pt x="492765" y="134766"/>
                </a:lnTo>
                <a:lnTo>
                  <a:pt x="524493" y="161427"/>
                </a:lnTo>
                <a:lnTo>
                  <a:pt x="533930" y="194855"/>
                </a:lnTo>
                <a:lnTo>
                  <a:pt x="384476" y="194855"/>
                </a:lnTo>
                <a:lnTo>
                  <a:pt x="345659" y="195394"/>
                </a:lnTo>
                <a:lnTo>
                  <a:pt x="345659" y="252036"/>
                </a:lnTo>
                <a:lnTo>
                  <a:pt x="380952" y="252761"/>
                </a:lnTo>
                <a:lnTo>
                  <a:pt x="528212" y="252761"/>
                </a:lnTo>
                <a:lnTo>
                  <a:pt x="525129" y="264355"/>
                </a:lnTo>
                <a:lnTo>
                  <a:pt x="494803" y="292697"/>
                </a:lnTo>
                <a:lnTo>
                  <a:pt x="464476" y="304554"/>
                </a:lnTo>
                <a:lnTo>
                  <a:pt x="450691" y="306947"/>
                </a:lnTo>
                <a:lnTo>
                  <a:pt x="453655" y="307873"/>
                </a:lnTo>
                <a:lnTo>
                  <a:pt x="485532" y="321413"/>
                </a:lnTo>
                <a:lnTo>
                  <a:pt x="526092" y="321413"/>
                </a:lnTo>
                <a:lnTo>
                  <a:pt x="520414" y="325895"/>
                </a:lnTo>
                <a:lnTo>
                  <a:pt x="344742" y="325895"/>
                </a:lnTo>
                <a:lnTo>
                  <a:pt x="344742" y="335166"/>
                </a:lnTo>
                <a:close/>
              </a:path>
              <a:path w="592455" h="456564">
                <a:moveTo>
                  <a:pt x="528212" y="252761"/>
                </a:moveTo>
                <a:lnTo>
                  <a:pt x="380952" y="252761"/>
                </a:lnTo>
                <a:lnTo>
                  <a:pt x="409330" y="251565"/>
                </a:lnTo>
                <a:lnTo>
                  <a:pt x="428234" y="243398"/>
                </a:lnTo>
                <a:lnTo>
                  <a:pt x="435104" y="223206"/>
                </a:lnTo>
                <a:lnTo>
                  <a:pt x="429409" y="204205"/>
                </a:lnTo>
                <a:lnTo>
                  <a:pt x="412463" y="196273"/>
                </a:lnTo>
                <a:lnTo>
                  <a:pt x="384476" y="194855"/>
                </a:lnTo>
                <a:lnTo>
                  <a:pt x="533930" y="194855"/>
                </a:lnTo>
                <a:lnTo>
                  <a:pt x="538914" y="212509"/>
                </a:lnTo>
                <a:lnTo>
                  <a:pt x="528212" y="252761"/>
                </a:lnTo>
                <a:close/>
              </a:path>
              <a:path w="592455" h="456564">
                <a:moveTo>
                  <a:pt x="506482" y="348409"/>
                </a:moveTo>
                <a:lnTo>
                  <a:pt x="344742" y="348409"/>
                </a:lnTo>
                <a:lnTo>
                  <a:pt x="358054" y="348177"/>
                </a:lnTo>
                <a:lnTo>
                  <a:pt x="371089" y="347620"/>
                </a:lnTo>
                <a:lnTo>
                  <a:pt x="383838" y="346719"/>
                </a:lnTo>
                <a:lnTo>
                  <a:pt x="396290" y="345455"/>
                </a:lnTo>
                <a:lnTo>
                  <a:pt x="391825" y="339176"/>
                </a:lnTo>
                <a:lnTo>
                  <a:pt x="386243" y="332810"/>
                </a:lnTo>
                <a:lnTo>
                  <a:pt x="379572" y="327877"/>
                </a:lnTo>
                <a:lnTo>
                  <a:pt x="371841" y="325895"/>
                </a:lnTo>
                <a:lnTo>
                  <a:pt x="520414" y="325895"/>
                </a:lnTo>
                <a:lnTo>
                  <a:pt x="501832" y="340565"/>
                </a:lnTo>
                <a:lnTo>
                  <a:pt x="506482" y="348409"/>
                </a:lnTo>
                <a:close/>
              </a:path>
              <a:path w="592455" h="456564">
                <a:moveTo>
                  <a:pt x="570495" y="456396"/>
                </a:moveTo>
                <a:lnTo>
                  <a:pt x="456396" y="456396"/>
                </a:lnTo>
                <a:lnTo>
                  <a:pt x="415545" y="379583"/>
                </a:lnTo>
                <a:lnTo>
                  <a:pt x="524961" y="379583"/>
                </a:lnTo>
                <a:lnTo>
                  <a:pt x="570495" y="456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31423" y="5995415"/>
            <a:ext cx="894080" cy="491490"/>
          </a:xfrm>
          <a:custGeom>
            <a:avLst/>
            <a:gdLst/>
            <a:ahLst/>
            <a:cxnLst/>
            <a:rect l="l" t="t" r="r" b="b"/>
            <a:pathLst>
              <a:path w="894079" h="491489">
                <a:moveTo>
                  <a:pt x="0" y="0"/>
                </a:moveTo>
                <a:lnTo>
                  <a:pt x="893825" y="0"/>
                </a:lnTo>
                <a:lnTo>
                  <a:pt x="893825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2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r>
              <a:rPr dirty="0" sz="1200" spc="-340">
                <a:latin typeface="Roboto"/>
                <a:cs typeface="Roboto"/>
              </a:rPr>
              <a:t>0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0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1428750"/>
            <a:ext cx="0" cy="1447800"/>
          </a:xfrm>
          <a:custGeom>
            <a:avLst/>
            <a:gdLst/>
            <a:ahLst/>
            <a:cxnLst/>
            <a:rect l="l" t="t" r="r" b="b"/>
            <a:pathLst>
              <a:path w="0" h="1447800">
                <a:moveTo>
                  <a:pt x="0" y="0"/>
                </a:moveTo>
                <a:lnTo>
                  <a:pt x="0" y="1447799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1393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Coding</a:t>
            </a:r>
            <a:r>
              <a:rPr dirty="0" sz="3350" spc="-7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Style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1343024" y="1428750"/>
            <a:ext cx="8886825" cy="144780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Good coding style is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like </a:t>
            </a:r>
            <a:r>
              <a:rPr dirty="0" sz="2700" spc="-5">
                <a:solidFill>
                  <a:srgbClr val="585D60"/>
                </a:solidFill>
                <a:latin typeface="Roboto"/>
                <a:cs typeface="Roboto"/>
              </a:rPr>
              <a:t>correct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punctuation: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can</a:t>
            </a:r>
            <a:endParaRPr sz="2700">
              <a:latin typeface="Roboto"/>
              <a:cs typeface="Roboto"/>
            </a:endParaRPr>
          </a:p>
          <a:p>
            <a:pPr marL="227965">
              <a:lnSpc>
                <a:spcPct val="100000"/>
              </a:lnSpc>
              <a:spcBef>
                <a:spcPts val="58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manage without it,</a:t>
            </a:r>
            <a:r>
              <a:rPr dirty="0" sz="27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700" spc="-5">
                <a:solidFill>
                  <a:srgbClr val="585D60"/>
                </a:solidFill>
                <a:latin typeface="Roboto"/>
                <a:cs typeface="Roboto"/>
              </a:rPr>
              <a:t>butitsuremakesthingseasiertoread.</a:t>
            </a:r>
            <a:endParaRPr sz="2700">
              <a:latin typeface="Roboto"/>
              <a:cs typeface="Roboto"/>
            </a:endParaRPr>
          </a:p>
          <a:p>
            <a:pPr marL="227965">
              <a:lnSpc>
                <a:spcPct val="100000"/>
              </a:lnSpc>
              <a:spcBef>
                <a:spcPts val="509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The </a:t>
            </a:r>
            <a:r>
              <a:rPr dirty="0" sz="270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tidyverse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style</a:t>
            </a:r>
            <a:r>
              <a:rPr dirty="0" sz="2700" spc="-5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guide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4890" y="3168649"/>
            <a:ext cx="144843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style</a:t>
            </a:r>
            <a:r>
              <a:rPr dirty="0" sz="2600" spc="-7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guide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3925143"/>
            <a:ext cx="1699260" cy="2952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50" spc="65">
                <a:solidFill>
                  <a:srgbClr val="585D60"/>
                </a:solidFill>
                <a:latin typeface="Segoe UI Emoji"/>
                <a:cs typeface="Segoe UI Emoji"/>
              </a:rPr>
              <a:t>✅</a:t>
            </a:r>
            <a:r>
              <a:rPr dirty="0" sz="1750" spc="-110">
                <a:solidFill>
                  <a:srgbClr val="585D60"/>
                </a:solidFill>
                <a:latin typeface="Segoe UI Emoji"/>
                <a:cs typeface="Segoe UI Emoji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snake_case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3240909"/>
            <a:ext cx="377190" cy="290830"/>
          </a:xfrm>
          <a:custGeom>
            <a:avLst/>
            <a:gdLst/>
            <a:ahLst/>
            <a:cxnLst/>
            <a:rect l="l" t="t" r="r" b="b"/>
            <a:pathLst>
              <a:path w="377190" h="290829">
                <a:moveTo>
                  <a:pt x="219462" y="290455"/>
                </a:moveTo>
                <a:lnTo>
                  <a:pt x="155211" y="290455"/>
                </a:lnTo>
                <a:lnTo>
                  <a:pt x="155211" y="250323"/>
                </a:lnTo>
                <a:lnTo>
                  <a:pt x="105186" y="239365"/>
                </a:lnTo>
                <a:lnTo>
                  <a:pt x="62458" y="219998"/>
                </a:lnTo>
                <a:lnTo>
                  <a:pt x="29221" y="193695"/>
                </a:lnTo>
                <a:lnTo>
                  <a:pt x="7671" y="161927"/>
                </a:lnTo>
                <a:lnTo>
                  <a:pt x="0" y="126166"/>
                </a:lnTo>
                <a:lnTo>
                  <a:pt x="9604" y="86281"/>
                </a:lnTo>
                <a:lnTo>
                  <a:pt x="36346" y="51647"/>
                </a:lnTo>
                <a:lnTo>
                  <a:pt x="77120" y="24338"/>
                </a:lnTo>
                <a:lnTo>
                  <a:pt x="128820" y="6430"/>
                </a:lnTo>
                <a:lnTo>
                  <a:pt x="188341" y="0"/>
                </a:lnTo>
                <a:lnTo>
                  <a:pt x="247862" y="6430"/>
                </a:lnTo>
                <a:lnTo>
                  <a:pt x="299563" y="24338"/>
                </a:lnTo>
                <a:lnTo>
                  <a:pt x="336890" y="49338"/>
                </a:lnTo>
                <a:lnTo>
                  <a:pt x="217192" y="49338"/>
                </a:lnTo>
                <a:lnTo>
                  <a:pt x="161483" y="56110"/>
                </a:lnTo>
                <a:lnTo>
                  <a:pt x="115979" y="74583"/>
                </a:lnTo>
                <a:lnTo>
                  <a:pt x="85293" y="101990"/>
                </a:lnTo>
                <a:lnTo>
                  <a:pt x="74040" y="135567"/>
                </a:lnTo>
                <a:lnTo>
                  <a:pt x="79967" y="160195"/>
                </a:lnTo>
                <a:lnTo>
                  <a:pt x="96610" y="182045"/>
                </a:lnTo>
                <a:lnTo>
                  <a:pt x="122261" y="200090"/>
                </a:lnTo>
                <a:lnTo>
                  <a:pt x="155211" y="213302"/>
                </a:lnTo>
                <a:lnTo>
                  <a:pt x="219397" y="213302"/>
                </a:lnTo>
                <a:lnTo>
                  <a:pt x="219397" y="221731"/>
                </a:lnTo>
                <a:lnTo>
                  <a:pt x="322330" y="221731"/>
                </a:lnTo>
                <a:lnTo>
                  <a:pt x="334090" y="241570"/>
                </a:lnTo>
                <a:lnTo>
                  <a:pt x="264456" y="241570"/>
                </a:lnTo>
                <a:lnTo>
                  <a:pt x="253679" y="244510"/>
                </a:lnTo>
                <a:lnTo>
                  <a:pt x="242567" y="247000"/>
                </a:lnTo>
                <a:lnTo>
                  <a:pt x="231151" y="249028"/>
                </a:lnTo>
                <a:lnTo>
                  <a:pt x="219462" y="250582"/>
                </a:lnTo>
                <a:lnTo>
                  <a:pt x="219462" y="290455"/>
                </a:lnTo>
                <a:close/>
              </a:path>
              <a:path w="377190" h="290829">
                <a:moveTo>
                  <a:pt x="334810" y="204550"/>
                </a:moveTo>
                <a:lnTo>
                  <a:pt x="308997" y="204550"/>
                </a:lnTo>
                <a:lnTo>
                  <a:pt x="328099" y="192486"/>
                </a:lnTo>
                <a:lnTo>
                  <a:pt x="342435" y="177036"/>
                </a:lnTo>
                <a:lnTo>
                  <a:pt x="351447" y="158098"/>
                </a:lnTo>
                <a:lnTo>
                  <a:pt x="354575" y="135567"/>
                </a:lnTo>
                <a:lnTo>
                  <a:pt x="344223" y="96848"/>
                </a:lnTo>
                <a:lnTo>
                  <a:pt x="315521" y="70012"/>
                </a:lnTo>
                <a:lnTo>
                  <a:pt x="272000" y="54396"/>
                </a:lnTo>
                <a:lnTo>
                  <a:pt x="217192" y="49338"/>
                </a:lnTo>
                <a:lnTo>
                  <a:pt x="336890" y="49338"/>
                </a:lnTo>
                <a:lnTo>
                  <a:pt x="340337" y="51647"/>
                </a:lnTo>
                <a:lnTo>
                  <a:pt x="367079" y="86281"/>
                </a:lnTo>
                <a:lnTo>
                  <a:pt x="376683" y="126166"/>
                </a:lnTo>
                <a:lnTo>
                  <a:pt x="372697" y="152079"/>
                </a:lnTo>
                <a:lnTo>
                  <a:pt x="361277" y="176169"/>
                </a:lnTo>
                <a:lnTo>
                  <a:pt x="343232" y="197900"/>
                </a:lnTo>
                <a:lnTo>
                  <a:pt x="334810" y="204550"/>
                </a:lnTo>
                <a:close/>
              </a:path>
              <a:path w="377190" h="290829">
                <a:moveTo>
                  <a:pt x="219397" y="213302"/>
                </a:moveTo>
                <a:lnTo>
                  <a:pt x="155211" y="213302"/>
                </a:lnTo>
                <a:lnTo>
                  <a:pt x="155211" y="78254"/>
                </a:lnTo>
                <a:lnTo>
                  <a:pt x="284231" y="78254"/>
                </a:lnTo>
                <a:lnTo>
                  <a:pt x="293409" y="79290"/>
                </a:lnTo>
                <a:lnTo>
                  <a:pt x="313600" y="85766"/>
                </a:lnTo>
                <a:lnTo>
                  <a:pt x="333792" y="102734"/>
                </a:lnTo>
                <a:lnTo>
                  <a:pt x="339798" y="124007"/>
                </a:lnTo>
                <a:lnTo>
                  <a:pt x="244684" y="124007"/>
                </a:lnTo>
                <a:lnTo>
                  <a:pt x="219980" y="124351"/>
                </a:lnTo>
                <a:lnTo>
                  <a:pt x="219980" y="160398"/>
                </a:lnTo>
                <a:lnTo>
                  <a:pt x="242441" y="160859"/>
                </a:lnTo>
                <a:lnTo>
                  <a:pt x="336159" y="160859"/>
                </a:lnTo>
                <a:lnTo>
                  <a:pt x="334197" y="168238"/>
                </a:lnTo>
                <a:lnTo>
                  <a:pt x="314897" y="186275"/>
                </a:lnTo>
                <a:lnTo>
                  <a:pt x="295597" y="193821"/>
                </a:lnTo>
                <a:lnTo>
                  <a:pt x="286824" y="195344"/>
                </a:lnTo>
                <a:lnTo>
                  <a:pt x="298235" y="198780"/>
                </a:lnTo>
                <a:lnTo>
                  <a:pt x="304848" y="202151"/>
                </a:lnTo>
                <a:lnTo>
                  <a:pt x="305950" y="202670"/>
                </a:lnTo>
                <a:lnTo>
                  <a:pt x="307441" y="203513"/>
                </a:lnTo>
                <a:lnTo>
                  <a:pt x="308997" y="204550"/>
                </a:lnTo>
                <a:lnTo>
                  <a:pt x="334810" y="204550"/>
                </a:lnTo>
                <a:lnTo>
                  <a:pt x="331196" y="207403"/>
                </a:lnTo>
                <a:lnTo>
                  <a:pt x="219397" y="207403"/>
                </a:lnTo>
                <a:lnTo>
                  <a:pt x="219397" y="213302"/>
                </a:lnTo>
                <a:close/>
              </a:path>
              <a:path w="377190" h="290829">
                <a:moveTo>
                  <a:pt x="336159" y="160859"/>
                </a:moveTo>
                <a:lnTo>
                  <a:pt x="242441" y="160859"/>
                </a:lnTo>
                <a:lnTo>
                  <a:pt x="260501" y="160098"/>
                </a:lnTo>
                <a:lnTo>
                  <a:pt x="272532" y="154900"/>
                </a:lnTo>
                <a:lnTo>
                  <a:pt x="276904" y="142050"/>
                </a:lnTo>
                <a:lnTo>
                  <a:pt x="273280" y="129958"/>
                </a:lnTo>
                <a:lnTo>
                  <a:pt x="262495" y="124910"/>
                </a:lnTo>
                <a:lnTo>
                  <a:pt x="244684" y="124007"/>
                </a:lnTo>
                <a:lnTo>
                  <a:pt x="339798" y="124007"/>
                </a:lnTo>
                <a:lnTo>
                  <a:pt x="342970" y="135243"/>
                </a:lnTo>
                <a:lnTo>
                  <a:pt x="336159" y="160859"/>
                </a:lnTo>
                <a:close/>
              </a:path>
              <a:path w="377190" h="290829">
                <a:moveTo>
                  <a:pt x="322330" y="221731"/>
                </a:moveTo>
                <a:lnTo>
                  <a:pt x="219397" y="221731"/>
                </a:lnTo>
                <a:lnTo>
                  <a:pt x="227869" y="221583"/>
                </a:lnTo>
                <a:lnTo>
                  <a:pt x="236164" y="221228"/>
                </a:lnTo>
                <a:lnTo>
                  <a:pt x="244278" y="220655"/>
                </a:lnTo>
                <a:lnTo>
                  <a:pt x="252203" y="219851"/>
                </a:lnTo>
                <a:lnTo>
                  <a:pt x="248896" y="214988"/>
                </a:lnTo>
                <a:lnTo>
                  <a:pt x="243645" y="207403"/>
                </a:lnTo>
                <a:lnTo>
                  <a:pt x="331196" y="207403"/>
                </a:lnTo>
                <a:lnTo>
                  <a:pt x="319370" y="216739"/>
                </a:lnTo>
                <a:lnTo>
                  <a:pt x="322330" y="221731"/>
                </a:lnTo>
                <a:close/>
              </a:path>
              <a:path w="377190" h="290829">
                <a:moveTo>
                  <a:pt x="363068" y="290455"/>
                </a:moveTo>
                <a:lnTo>
                  <a:pt x="290455" y="290455"/>
                </a:lnTo>
                <a:lnTo>
                  <a:pt x="264456" y="241570"/>
                </a:lnTo>
                <a:lnTo>
                  <a:pt x="334090" y="241570"/>
                </a:lnTo>
                <a:lnTo>
                  <a:pt x="363068" y="29045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352" y="530225"/>
            <a:ext cx="62661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is a </a:t>
            </a:r>
            <a:r>
              <a:rPr dirty="0" sz="3350" spc="-10">
                <a:solidFill>
                  <a:srgbClr val="C2132D"/>
                </a:solidFill>
              </a:rPr>
              <a:t>Vector </a:t>
            </a:r>
            <a:r>
              <a:rPr dirty="0" sz="3350" spc="10">
                <a:solidFill>
                  <a:srgbClr val="C2132D"/>
                </a:solidFill>
              </a:rPr>
              <a:t>Language: Sample</a:t>
            </a:r>
            <a:r>
              <a:rPr dirty="0" sz="3350" spc="-2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Output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4930775"/>
            <a:ext cx="7545705" cy="1290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If we focus on the obtained outputs, we can see that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both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SzPct val="105882"/>
              <a:buFont typeface="Roboto"/>
              <a:buChar char="•"/>
              <a:tabLst>
                <a:tab pos="39370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x_vec &gt; 0</a:t>
            </a:r>
            <a:r>
              <a:rPr dirty="0" sz="1700" spc="-55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10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(TRUE/FALSE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each element)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SzPct val="105882"/>
              <a:buFont typeface="Roboto"/>
              <a:buChar char="•"/>
              <a:tabLst>
                <a:tab pos="393700" algn="l"/>
              </a:tabLst>
            </a:pP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sum(x_vec &gt; 0)</a:t>
            </a:r>
            <a:r>
              <a:rPr dirty="0" sz="1700" spc="-56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returns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1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5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5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5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5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5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5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1700" y="1425575"/>
            <a:ext cx="9320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Learning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sample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ten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obs.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standard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normal distribution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(i.e., </a:t>
            </a:r>
            <a:r>
              <a:rPr dirty="0" sz="950" spc="465" i="1">
                <a:solidFill>
                  <a:srgbClr val="585D60"/>
                </a:solidFill>
                <a:latin typeface="Verdana"/>
                <a:cs typeface="Verdana"/>
              </a:rPr>
              <a:t>x</a:t>
            </a:r>
            <a:r>
              <a:rPr dirty="0" sz="950" spc="-100" i="1">
                <a:solidFill>
                  <a:srgbClr val="585D6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585D60"/>
                </a:solidFill>
                <a:latin typeface="Lucida Sans Unicode"/>
                <a:cs typeface="Lucida Sans Unicode"/>
              </a:rPr>
              <a:t>∼ </a:t>
            </a:r>
            <a:r>
              <a:rPr dirty="0" sz="1500" spc="240">
                <a:solidFill>
                  <a:srgbClr val="585D60"/>
                </a:solidFill>
                <a:latin typeface="Eras Bold ITC"/>
                <a:cs typeface="Eras Bold ITC"/>
              </a:rPr>
              <a:t>N </a:t>
            </a:r>
            <a:r>
              <a:rPr dirty="0" sz="1800" spc="-65">
                <a:solidFill>
                  <a:srgbClr val="585D60"/>
                </a:solidFill>
                <a:latin typeface="Lucida Sans Unicode"/>
                <a:cs typeface="Lucida Sans Unicode"/>
              </a:rPr>
              <a:t>(0, </a:t>
            </a:r>
            <a:r>
              <a:rPr dirty="0" sz="1800" spc="-45">
                <a:solidFill>
                  <a:srgbClr val="585D60"/>
                </a:solidFill>
                <a:latin typeface="Lucida Sans Unicode"/>
                <a:cs typeface="Lucida Sans Unicode"/>
              </a:rPr>
              <a:t>1)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1981200"/>
            <a:ext cx="9696450" cy="790575"/>
          </a:xfrm>
          <a:custGeom>
            <a:avLst/>
            <a:gdLst/>
            <a:ahLst/>
            <a:cxnLst/>
            <a:rect l="l" t="t" r="r" b="b"/>
            <a:pathLst>
              <a:path w="9696450" h="790575">
                <a:moveTo>
                  <a:pt x="0" y="0"/>
                </a:moveTo>
                <a:lnTo>
                  <a:pt x="9696449" y="0"/>
                </a:lnTo>
                <a:lnTo>
                  <a:pt x="9696449" y="790574"/>
                </a:lnTo>
                <a:lnTo>
                  <a:pt x="0" y="7905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91145" y="2067418"/>
          <a:ext cx="7465059" cy="59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3435"/>
                <a:gridCol w="1250950"/>
                <a:gridCol w="1876425"/>
                <a:gridCol w="1355089"/>
                <a:gridCol w="2168525"/>
              </a:tblGrid>
              <a:tr h="299693">
                <a:tc>
                  <a:txBody>
                    <a:bodyPr/>
                    <a:lstStyle/>
                    <a:p>
                      <a:pPr marL="31750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=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rnorm(n=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mean = 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 sd =</a:t>
                      </a:r>
                      <a:r>
                        <a:rPr dirty="0" sz="1350" spc="-7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260350" indent="-260985">
                        <a:lnSpc>
                          <a:spcPts val="1614"/>
                        </a:lnSpc>
                        <a:buChar char="❖"/>
                        <a:tabLst>
                          <a:tab pos="260985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generating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614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std normal dist</a:t>
                      </a:r>
                      <a:r>
                        <a:rPr dirty="0" sz="1350" spc="-7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996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x_vec</a:t>
                      </a:r>
                      <a:r>
                        <a:rPr dirty="0" sz="1350" spc="-5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064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0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7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finding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064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which elements</a:t>
                      </a:r>
                      <a:r>
                        <a:rPr dirty="0" sz="1350" spc="-6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064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x are</a:t>
                      </a:r>
                      <a:r>
                        <a:rPr dirty="0" sz="1350" spc="-6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larger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064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than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0645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14400" y="3000374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  <a:tabLst>
                <a:tab pos="525145" algn="l"/>
                <a:tab pos="1046480" algn="l"/>
                <a:tab pos="1671955" algn="l"/>
                <a:tab pos="2297430" algn="l"/>
                <a:tab pos="2922905" algn="l"/>
                <a:tab pos="4798695" algn="l"/>
                <a:tab pos="542417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[1]	TRUE	TRUE	TRUE	TRUE FALSE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	TRUE	TRUE FALSE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FALSE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3648075"/>
            <a:ext cx="9696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sum(x_vec &gt;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10">
                <a:latin typeface="Courier New"/>
                <a:cs typeface="Courier New"/>
              </a:rPr>
              <a:t>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summing the number of elements (i.e., how many are &gt;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0)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4286250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754" y="1604644"/>
            <a:ext cx="4111625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404495" indent="-133985">
              <a:lnSpc>
                <a:spcPct val="118100"/>
              </a:lnSpc>
              <a:spcBef>
                <a:spcPts val="100"/>
              </a:spcBef>
              <a:buFont typeface="Roboto"/>
              <a:buChar char="•"/>
              <a:tabLst>
                <a:tab pos="146685" algn="l"/>
              </a:tabLst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come in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two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flavors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which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 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their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elements'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types: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atomic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 spc="10" b="1">
                <a:solidFill>
                  <a:srgbClr val="C2132D"/>
                </a:solidFill>
                <a:latin typeface="Roboto"/>
                <a:cs typeface="Roboto"/>
              </a:rPr>
              <a:t>--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all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elements</a:t>
            </a:r>
            <a:endParaRPr sz="1800">
              <a:latin typeface="Roboto"/>
              <a:cs typeface="Roboto"/>
            </a:endParaRPr>
          </a:p>
          <a:p>
            <a:pPr algn="ctr" marR="478790">
              <a:lnSpc>
                <a:spcPct val="100000"/>
              </a:lnSpc>
              <a:spcBef>
                <a:spcPts val="315"/>
              </a:spcBef>
            </a:pP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must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have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same</a:t>
            </a:r>
            <a:r>
              <a:rPr dirty="0" sz="1800" spc="-3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lists </a:t>
            </a:r>
            <a:r>
              <a:rPr dirty="0" sz="1800" spc="10" b="1">
                <a:solidFill>
                  <a:srgbClr val="C2132D"/>
                </a:solidFill>
                <a:latin typeface="Roboto"/>
                <a:cs typeface="Roboto"/>
              </a:rPr>
              <a:t>--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elements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can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 have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two 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important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attributes:</a:t>
            </a:r>
            <a:endParaRPr sz="1800">
              <a:latin typeface="Roboto"/>
              <a:cs typeface="Roboto"/>
            </a:endParaRPr>
          </a:p>
          <a:p>
            <a:pPr lvl="1" marL="527050" marR="5080" indent="-133985">
              <a:lnSpc>
                <a:spcPct val="116300"/>
              </a:lnSpc>
              <a:spcBef>
                <a:spcPts val="935"/>
              </a:spcBef>
              <a:buFont typeface="Roboto"/>
              <a:buChar char="•"/>
              <a:tabLst>
                <a:tab pos="527685" algn="l"/>
              </a:tabLst>
            </a:pP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Dimension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turns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 into 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matrices and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arrays,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checked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 </a:t>
            </a:r>
            <a:r>
              <a:rPr dirty="0" sz="1800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dim(object_name)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lvl="1" marL="527050" marR="180975" indent="-133985">
              <a:lnSpc>
                <a:spcPct val="116300"/>
              </a:lnSpc>
              <a:spcBef>
                <a:spcPts val="94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class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attribute powers the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S3  object system,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checked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 </a:t>
            </a:r>
            <a:r>
              <a:rPr dirty="0" sz="1800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class(object_name)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59485" y="1922397"/>
            <a:ext cx="3755577" cy="1755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352" y="530225"/>
            <a:ext cx="7245984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is a </a:t>
            </a:r>
            <a:r>
              <a:rPr dirty="0" sz="3350" spc="-10">
                <a:solidFill>
                  <a:srgbClr val="C2132D"/>
                </a:solidFill>
              </a:rPr>
              <a:t>Vector </a:t>
            </a:r>
            <a:r>
              <a:rPr dirty="0" sz="3350" spc="10">
                <a:solidFill>
                  <a:srgbClr val="C2132D"/>
                </a:solidFill>
              </a:rPr>
              <a:t>Language: </a:t>
            </a:r>
            <a:r>
              <a:rPr dirty="0" sz="3350" spc="-15">
                <a:solidFill>
                  <a:srgbClr val="C2132D"/>
                </a:solidFill>
              </a:rPr>
              <a:t>Types </a:t>
            </a:r>
            <a:r>
              <a:rPr dirty="0" sz="3350" spc="10">
                <a:solidFill>
                  <a:srgbClr val="C2132D"/>
                </a:solidFill>
              </a:rPr>
              <a:t>and</a:t>
            </a:r>
            <a:r>
              <a:rPr dirty="0" sz="3350" spc="-4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Attributes</a:t>
            </a:r>
            <a:endParaRPr sz="3350"/>
          </a:p>
        </p:txBody>
      </p:sp>
      <p:sp>
        <p:nvSpPr>
          <p:cNvPr id="5" name="object 5"/>
          <p:cNvSpPr/>
          <p:nvPr/>
        </p:nvSpPr>
        <p:spPr>
          <a:xfrm>
            <a:off x="914400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5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5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5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5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5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5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48399" y="4238625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class(x_vec)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8399" y="4886325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"numeric"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6205537"/>
            <a:ext cx="6648450" cy="0"/>
          </a:xfrm>
          <a:custGeom>
            <a:avLst/>
            <a:gdLst/>
            <a:ahLst/>
            <a:cxnLst/>
            <a:rect l="l" t="t" r="r" b="b"/>
            <a:pathLst>
              <a:path w="6648450" h="0">
                <a:moveTo>
                  <a:pt x="0" y="0"/>
                </a:moveTo>
                <a:lnTo>
                  <a:pt x="66484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15062"/>
            <a:ext cx="6648450" cy="0"/>
          </a:xfrm>
          <a:custGeom>
            <a:avLst/>
            <a:gdLst/>
            <a:ahLst/>
            <a:cxnLst/>
            <a:rect l="l" t="t" r="r" b="b"/>
            <a:pathLst>
              <a:path w="6648450" h="0">
                <a:moveTo>
                  <a:pt x="0" y="0"/>
                </a:moveTo>
                <a:lnTo>
                  <a:pt x="66484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332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6275799"/>
            <a:ext cx="667194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and image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4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461" y="1846329"/>
            <a:ext cx="4174622" cy="3323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34806" y="2904849"/>
            <a:ext cx="4343400" cy="66929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60"/>
              </a:spcBef>
            </a:pP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Atomic vectors have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 dim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NULL,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which  distinguishes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it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from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1D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arrays </a:t>
            </a:r>
            <a:r>
              <a:rPr dirty="0" sz="1800" spc="275">
                <a:solidFill>
                  <a:srgbClr val="C2132D"/>
                </a:solidFill>
                <a:latin typeface="Arial"/>
                <a:cs typeface="Arial"/>
              </a:rPr>
              <a:t>🤯</a:t>
            </a:r>
            <a:r>
              <a:rPr dirty="0" sz="1800" spc="275" b="1">
                <a:solidFill>
                  <a:srgbClr val="C2132D"/>
                </a:solidFill>
                <a:latin typeface="Roboto"/>
                <a:cs typeface="Roboto"/>
              </a:rPr>
              <a:t>!!!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352" y="530225"/>
            <a:ext cx="636206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is a </a:t>
            </a:r>
            <a:r>
              <a:rPr dirty="0" sz="3350" spc="-10">
                <a:solidFill>
                  <a:srgbClr val="C2132D"/>
                </a:solidFill>
              </a:rPr>
              <a:t>Vector </a:t>
            </a:r>
            <a:r>
              <a:rPr dirty="0" sz="3350" spc="10">
                <a:solidFill>
                  <a:srgbClr val="C2132D"/>
                </a:solidFill>
              </a:rPr>
              <a:t>Language: </a:t>
            </a:r>
            <a:r>
              <a:rPr dirty="0" sz="3350">
                <a:solidFill>
                  <a:srgbClr val="C2132D"/>
                </a:solidFill>
              </a:rPr>
              <a:t>Atomic</a:t>
            </a:r>
            <a:r>
              <a:rPr dirty="0" sz="3350" spc="-30">
                <a:solidFill>
                  <a:srgbClr val="C2132D"/>
                </a:solidFill>
              </a:rPr>
              <a:t> </a:t>
            </a:r>
            <a:r>
              <a:rPr dirty="0" sz="3350" spc="-5">
                <a:solidFill>
                  <a:srgbClr val="C2132D"/>
                </a:solidFill>
              </a:rPr>
              <a:t>Vectors</a:t>
            </a:r>
            <a:endParaRPr sz="3350"/>
          </a:p>
        </p:txBody>
      </p:sp>
      <p:sp>
        <p:nvSpPr>
          <p:cNvPr id="5" name="object 5"/>
          <p:cNvSpPr/>
          <p:nvPr/>
        </p:nvSpPr>
        <p:spPr>
          <a:xfrm>
            <a:off x="914400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5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5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5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5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5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5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48399" y="16573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dim(x_vec)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8399" y="23050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NULL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6205537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 h="0">
                <a:moveTo>
                  <a:pt x="0" y="0"/>
                </a:moveTo>
                <a:lnTo>
                  <a:pt x="56578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15062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 h="0">
                <a:moveTo>
                  <a:pt x="0" y="0"/>
                </a:moveTo>
                <a:lnTo>
                  <a:pt x="56578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272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6275799"/>
            <a:ext cx="568325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531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Types: </a:t>
            </a:r>
            <a:r>
              <a:rPr dirty="0" sz="3350" spc="15">
                <a:solidFill>
                  <a:srgbClr val="C2132D"/>
                </a:solidFill>
              </a:rPr>
              <a:t>A </a:t>
            </a:r>
            <a:r>
              <a:rPr dirty="0" sz="3350" spc="10">
                <a:solidFill>
                  <a:srgbClr val="C2132D"/>
                </a:solidFill>
              </a:rPr>
              <a:t>Visual </a:t>
            </a:r>
            <a:r>
              <a:rPr dirty="0" sz="3350" spc="5">
                <a:solidFill>
                  <a:srgbClr val="C2132D"/>
                </a:solidFill>
              </a:rPr>
              <a:t>Introduction</a:t>
            </a:r>
            <a:r>
              <a:rPr dirty="0" sz="3350" spc="-10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[1]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2997105" y="1568917"/>
            <a:ext cx="5531038" cy="2396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48754" y="4406900"/>
            <a:ext cx="7249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  <a:tab pos="3755390" algn="l"/>
              </a:tabLst>
            </a:pP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check the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of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</a:t>
            </a:r>
            <a:r>
              <a:rPr dirty="0" sz="1800" spc="5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object in	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use the function</a:t>
            </a:r>
            <a:r>
              <a:rPr dirty="0" sz="1800" spc="-8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typeof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: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8200" y="44629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585D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4400" y="4962525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typeof(x_vec)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" y="5610224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"double"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6205537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 h="0">
                <a:moveTo>
                  <a:pt x="0" y="0"/>
                </a:moveTo>
                <a:lnTo>
                  <a:pt x="56578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15062"/>
            <a:ext cx="5657850" cy="0"/>
          </a:xfrm>
          <a:custGeom>
            <a:avLst/>
            <a:gdLst/>
            <a:ahLst/>
            <a:cxnLst/>
            <a:rect l="l" t="t" r="r" b="b"/>
            <a:pathLst>
              <a:path w="5657850" h="0">
                <a:moveTo>
                  <a:pt x="0" y="0"/>
                </a:moveTo>
                <a:lnTo>
                  <a:pt x="56578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272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6275799"/>
            <a:ext cx="568325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531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Types: </a:t>
            </a:r>
            <a:r>
              <a:rPr dirty="0" sz="3350" spc="15">
                <a:solidFill>
                  <a:srgbClr val="C2132D"/>
                </a:solidFill>
              </a:rPr>
              <a:t>A </a:t>
            </a:r>
            <a:r>
              <a:rPr dirty="0" sz="3350" spc="10">
                <a:solidFill>
                  <a:srgbClr val="C2132D"/>
                </a:solidFill>
              </a:rPr>
              <a:t>Visual </a:t>
            </a:r>
            <a:r>
              <a:rPr dirty="0" sz="3350" spc="5">
                <a:solidFill>
                  <a:srgbClr val="C2132D"/>
                </a:solidFill>
              </a:rPr>
              <a:t>Introduction</a:t>
            </a:r>
            <a:r>
              <a:rPr dirty="0" sz="3350" spc="-10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[2]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1179400" y="1694163"/>
            <a:ext cx="9166449" cy="2593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36738" y="4721225"/>
            <a:ext cx="6252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four data types that we will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utilize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most in our</a:t>
            </a:r>
            <a:r>
              <a:rPr dirty="0" sz="1800" spc="-5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531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Types: </a:t>
            </a:r>
            <a:r>
              <a:rPr dirty="0" sz="3350" spc="15">
                <a:solidFill>
                  <a:srgbClr val="C2132D"/>
                </a:solidFill>
              </a:rPr>
              <a:t>A </a:t>
            </a:r>
            <a:r>
              <a:rPr dirty="0" sz="3350" spc="10">
                <a:solidFill>
                  <a:srgbClr val="C2132D"/>
                </a:solidFill>
              </a:rPr>
              <a:t>Visual </a:t>
            </a:r>
            <a:r>
              <a:rPr dirty="0" sz="3350" spc="5">
                <a:solidFill>
                  <a:srgbClr val="C2132D"/>
                </a:solidFill>
              </a:rPr>
              <a:t>Introduction</a:t>
            </a:r>
            <a:r>
              <a:rPr dirty="0" sz="3350" spc="-10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[3]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914400" y="1428749"/>
            <a:ext cx="9696449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76190" y="4683125"/>
            <a:ext cx="5972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visual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representation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atomic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vectors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6205537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215062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5327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6275799"/>
            <a:ext cx="62699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4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16826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Types: </a:t>
            </a:r>
            <a:r>
              <a:rPr dirty="0" sz="3350" spc="5">
                <a:solidFill>
                  <a:srgbClr val="C2132D"/>
                </a:solidFill>
              </a:rPr>
              <a:t>Formal</a:t>
            </a:r>
            <a:r>
              <a:rPr dirty="0" sz="3350" spc="-85">
                <a:solidFill>
                  <a:srgbClr val="C2132D"/>
                </a:solidFill>
              </a:rPr>
              <a:t> </a:t>
            </a:r>
            <a:r>
              <a:rPr dirty="0" sz="3350" spc="-10">
                <a:solidFill>
                  <a:srgbClr val="C2132D"/>
                </a:solidFill>
              </a:rPr>
              <a:t>Definitions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9712325" cy="4004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Each of the four primary types has a special syntax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individual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Logicals can be written in full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TRUE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FALSE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abbreviated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T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endParaRPr sz="1800">
              <a:latin typeface="Roboto"/>
              <a:cs typeface="Roboto"/>
            </a:endParaRPr>
          </a:p>
          <a:p>
            <a:pPr marL="393065" marR="5080" indent="-133985">
              <a:lnSpc>
                <a:spcPct val="118100"/>
              </a:lnSpc>
              <a:spcBef>
                <a:spcPts val="894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 can be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specified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decimal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0.1234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scientific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1.23e4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or hexadecimal 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0xcafe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  form.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There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three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unique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doubles: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Inf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-Inf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and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NaN</a:t>
            </a:r>
            <a:r>
              <a:rPr dirty="0" sz="1700" spc="-53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a number).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These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defined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floating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point</a:t>
            </a:r>
            <a:r>
              <a:rPr dirty="0" sz="1800" spc="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standard.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Integers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written similarly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doubles but must be followed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1234L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1e4L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</a:t>
            </a:r>
            <a:endParaRPr sz="1800">
              <a:latin typeface="Roboto"/>
              <a:cs typeface="Roboto"/>
            </a:endParaRPr>
          </a:p>
          <a:p>
            <a:pPr marL="393065">
              <a:lnSpc>
                <a:spcPct val="100000"/>
              </a:lnSpc>
              <a:spcBef>
                <a:spcPts val="390"/>
              </a:spcBef>
            </a:pP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0xcafeL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), and can not contain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fractional values.</a:t>
            </a:r>
            <a:endParaRPr sz="1800">
              <a:latin typeface="Roboto"/>
              <a:cs typeface="Roboto"/>
            </a:endParaRPr>
          </a:p>
          <a:p>
            <a:pPr marL="393065" marR="236854" indent="-133985">
              <a:lnSpc>
                <a:spcPct val="118100"/>
              </a:lnSpc>
              <a:spcBef>
                <a:spcPts val="90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Strings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surrounded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"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"hi"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or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'</a:t>
            </a:r>
            <a:r>
              <a:rPr dirty="0" sz="1700" spc="-57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(e.g.,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'bye'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).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Special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characters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escaped  with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\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?Quotes</a:t>
            </a:r>
            <a:r>
              <a:rPr dirty="0" sz="1700" spc="-57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full details.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6205537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 h="0">
                <a:moveTo>
                  <a:pt x="0" y="0"/>
                </a:moveTo>
                <a:lnTo>
                  <a:pt x="72866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7286625" cy="0"/>
          </a:xfrm>
          <a:custGeom>
            <a:avLst/>
            <a:gdLst/>
            <a:ahLst/>
            <a:cxnLst/>
            <a:rect l="l" t="t" r="r" b="b"/>
            <a:pathLst>
              <a:path w="7286625" h="0">
                <a:moveTo>
                  <a:pt x="0" y="0"/>
                </a:moveTo>
                <a:lnTo>
                  <a:pt x="72866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915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7309484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content of this slide is verbatim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Chapter 3 on</a:t>
            </a:r>
            <a:r>
              <a:rPr dirty="0" sz="1250" spc="114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0693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>
                <a:solidFill>
                  <a:srgbClr val="C2132D"/>
                </a:solidFill>
              </a:rPr>
              <a:t>Atomic </a:t>
            </a:r>
            <a:r>
              <a:rPr dirty="0" sz="3350" spc="-10">
                <a:solidFill>
                  <a:srgbClr val="C2132D"/>
                </a:solidFill>
              </a:rPr>
              <a:t>Vector</a:t>
            </a:r>
            <a:r>
              <a:rPr dirty="0" sz="3350" spc="-2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(1D)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914400" y="1428749"/>
            <a:ext cx="9696449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45381" y="4683125"/>
            <a:ext cx="8434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Keeping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visual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representation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atomic vectors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head!!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5229225"/>
            <a:ext cx="9696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6680" rIns="0" bIns="0" rtlCol="0" vert="horz">
            <a:spAutoFit/>
          </a:bodyPr>
          <a:lstStyle/>
          <a:p>
            <a:pPr marL="107950" marR="4992370">
              <a:lnSpc>
                <a:spcPts val="1570"/>
              </a:lnSpc>
              <a:spcBef>
                <a:spcPts val="840"/>
              </a:spcBef>
            </a:pPr>
            <a:r>
              <a:rPr dirty="0" sz="1350" spc="10">
                <a:latin typeface="Courier New"/>
                <a:cs typeface="Courier New"/>
              </a:rPr>
              <a:t>dept = c(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'ACC'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'ECO'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'FIN'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'ISA'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6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'MGMT'</a:t>
            </a:r>
            <a:r>
              <a:rPr dirty="0" sz="1350" spc="10">
                <a:latin typeface="Courier New"/>
                <a:cs typeface="Courier New"/>
              </a:rPr>
              <a:t>)  nfaculty =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18L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19L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14L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25L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3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22L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6205537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15062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5327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1700" y="6275799"/>
            <a:ext cx="62699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4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29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4679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Quick </a:t>
            </a:r>
            <a:r>
              <a:rPr dirty="0" sz="3350" spc="5">
                <a:solidFill>
                  <a:srgbClr val="C2132D"/>
                </a:solidFill>
              </a:rPr>
              <a:t>Refresher </a:t>
            </a:r>
            <a:r>
              <a:rPr dirty="0" sz="3350">
                <a:solidFill>
                  <a:srgbClr val="C2132D"/>
                </a:solidFill>
              </a:rPr>
              <a:t>from </a:t>
            </a:r>
            <a:r>
              <a:rPr dirty="0" sz="3350" spc="10">
                <a:solidFill>
                  <a:srgbClr val="C2132D"/>
                </a:solidFill>
              </a:rPr>
              <a:t>Last</a:t>
            </a:r>
            <a:r>
              <a:rPr dirty="0" sz="3350" spc="-3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Class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3581400" y="1428750"/>
            <a:ext cx="4362449" cy="4371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024562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034087"/>
            <a:ext cx="9334500" cy="0"/>
          </a:xfrm>
          <a:custGeom>
            <a:avLst/>
            <a:gdLst/>
            <a:ahLst/>
            <a:cxnLst/>
            <a:rect l="l" t="t" r="r" b="b"/>
            <a:pathLst>
              <a:path w="9334500" h="0">
                <a:moveTo>
                  <a:pt x="0" y="0"/>
                </a:moveTo>
                <a:lnTo>
                  <a:pt x="93344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39374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0197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077108"/>
            <a:ext cx="9036050" cy="349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Note: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generated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using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Midjourney AI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v6.1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on Aug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27,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2024. </a:t>
            </a:r>
            <a:r>
              <a:rPr dirty="0" sz="850" spc="5">
                <a:solidFill>
                  <a:srgbClr val="585D60"/>
                </a:solidFill>
                <a:latin typeface="Roboto"/>
                <a:cs typeface="Roboto"/>
              </a:rPr>
              <a:t>I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used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following prompt: </a:t>
            </a:r>
            <a:r>
              <a:rPr dirty="0" sz="850">
                <a:solidFill>
                  <a:srgbClr val="585D60"/>
                </a:solidFill>
                <a:latin typeface="Roboto"/>
                <a:cs typeface="Roboto"/>
              </a:rPr>
              <a:t>Taylor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Swift holding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a sign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that says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"3D Charts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are Awful" with Cincinnati skyline in the  background.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791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1D </a:t>
            </a:r>
            <a:r>
              <a:rPr dirty="0" sz="3300" spc="1330">
                <a:solidFill>
                  <a:srgbClr val="C2132D"/>
                </a:solidFill>
                <a:latin typeface="MS UI Gothic"/>
                <a:cs typeface="MS UI Gothic"/>
              </a:rPr>
              <a:t>➡</a:t>
            </a:r>
            <a:r>
              <a:rPr dirty="0" sz="3300" spc="-250">
                <a:solidFill>
                  <a:srgbClr val="C2132D"/>
                </a:solidFill>
                <a:latin typeface="MS UI Gothic"/>
                <a:cs typeface="MS UI Gothic"/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2D </a:t>
            </a:r>
            <a:r>
              <a:rPr dirty="0" sz="3350" spc="5">
                <a:solidFill>
                  <a:srgbClr val="C2132D"/>
                </a:solidFill>
              </a:rPr>
              <a:t>[Visually]</a:t>
            </a:r>
            <a:endParaRPr sz="3350">
              <a:latin typeface="MS UI Gothic"/>
              <a:cs typeface="MS UI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4924" y="1428750"/>
            <a:ext cx="8915399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205537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15062"/>
            <a:ext cx="6248400" cy="0"/>
          </a:xfrm>
          <a:custGeom>
            <a:avLst/>
            <a:gdLst/>
            <a:ahLst/>
            <a:cxnLst/>
            <a:rect l="l" t="t" r="r" b="b"/>
            <a:pathLst>
              <a:path w="6248400" h="0">
                <a:moveTo>
                  <a:pt x="0" y="0"/>
                </a:moveTo>
                <a:lnTo>
                  <a:pt x="62483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53275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6275799"/>
            <a:ext cx="626999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images </a:t>
            </a:r>
            <a:r>
              <a:rPr dirty="0" sz="1250" spc="-5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4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14235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1D </a:t>
            </a:r>
            <a:r>
              <a:rPr dirty="0" sz="3300" spc="1330">
                <a:solidFill>
                  <a:srgbClr val="C2132D"/>
                </a:solidFill>
                <a:latin typeface="MS UI Gothic"/>
                <a:cs typeface="MS UI Gothic"/>
              </a:rPr>
              <a:t>➡</a:t>
            </a:r>
            <a:r>
              <a:rPr dirty="0" sz="3300" spc="-280">
                <a:solidFill>
                  <a:srgbClr val="C2132D"/>
                </a:solidFill>
                <a:latin typeface="MS UI Gothic"/>
                <a:cs typeface="MS UI Gothic"/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2D </a:t>
            </a:r>
            <a:r>
              <a:rPr dirty="0" sz="3350" spc="5">
                <a:solidFill>
                  <a:srgbClr val="C2132D"/>
                </a:solidFill>
              </a:rPr>
              <a:t>[In </a:t>
            </a:r>
            <a:r>
              <a:rPr dirty="0" sz="3350" spc="10">
                <a:solidFill>
                  <a:srgbClr val="C2132D"/>
                </a:solidFill>
              </a:rPr>
              <a:t>Code]</a:t>
            </a:r>
            <a:endParaRPr sz="3350">
              <a:latin typeface="MS UI Gothic"/>
              <a:cs typeface="MS UI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1428750"/>
            <a:ext cx="9696450" cy="15906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library</a:t>
            </a:r>
            <a:r>
              <a:rPr dirty="0" sz="1350" spc="10">
                <a:latin typeface="Courier New"/>
                <a:cs typeface="Courier New"/>
              </a:rPr>
              <a:t>(tibble)</a:t>
            </a:r>
            <a:endParaRPr sz="1350">
              <a:latin typeface="Courier New"/>
              <a:cs typeface="Courier New"/>
            </a:endParaRPr>
          </a:p>
          <a:p>
            <a:pPr marL="316865" marR="7494905" indent="-208915">
              <a:lnSpc>
                <a:spcPts val="1580"/>
              </a:lnSpc>
              <a:spcBef>
                <a:spcPts val="1390"/>
              </a:spcBef>
            </a:pPr>
            <a:r>
              <a:rPr dirty="0" sz="1350" spc="10">
                <a:latin typeface="Courier New"/>
                <a:cs typeface="Courier New"/>
              </a:rPr>
              <a:t>fsb_tbl &lt;- tibble(  department =</a:t>
            </a:r>
            <a:r>
              <a:rPr dirty="0" sz="1350" spc="-8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dept,  count =</a:t>
            </a:r>
            <a:r>
              <a:rPr dirty="0" sz="1350" spc="-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nfaculty,</a:t>
            </a:r>
            <a:endParaRPr sz="1350">
              <a:latin typeface="Courier New"/>
              <a:cs typeface="Courier New"/>
            </a:endParaRPr>
          </a:p>
          <a:p>
            <a:pPr marL="316865">
              <a:lnSpc>
                <a:spcPts val="1495"/>
              </a:lnSpc>
            </a:pPr>
            <a:r>
              <a:rPr dirty="0" sz="1350" spc="10">
                <a:latin typeface="Courier New"/>
                <a:cs typeface="Courier New"/>
              </a:rPr>
              <a:t>percentage = count /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sum(count))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95"/>
              </a:lnSpc>
            </a:pPr>
            <a:r>
              <a:rPr dirty="0" sz="1350" spc="10">
                <a:latin typeface="Courier New"/>
                <a:cs typeface="Courier New"/>
              </a:rPr>
              <a:t>fsb_tbl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3248024"/>
            <a:ext cx="9696450" cy="1819275"/>
          </a:xfrm>
          <a:custGeom>
            <a:avLst/>
            <a:gdLst/>
            <a:ahLst/>
            <a:cxnLst/>
            <a:rect l="l" t="t" r="r" b="b"/>
            <a:pathLst>
              <a:path w="9696450" h="1819275">
                <a:moveTo>
                  <a:pt x="0" y="0"/>
                </a:moveTo>
                <a:lnTo>
                  <a:pt x="9696449" y="0"/>
                </a:lnTo>
                <a:lnTo>
                  <a:pt x="9696449" y="1819274"/>
                </a:lnTo>
                <a:lnTo>
                  <a:pt x="0" y="18192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0195" y="3328288"/>
            <a:ext cx="3361690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# A tibble: 5 ×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95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department count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percentage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91145" y="3743818"/>
          <a:ext cx="3399790" cy="120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100"/>
                <a:gridCol w="228600"/>
                <a:gridCol w="865505"/>
                <a:gridCol w="1146175"/>
                <a:gridCol w="865505"/>
              </a:tblGrid>
              <a:tr h="200024">
                <a:tc gridSpan="3"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  <a:tabLst>
                          <a:tab pos="552450" algn="l"/>
                        </a:tabLst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	&lt;chr&gt;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&lt;dbl&gt;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ACC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0.184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0024"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7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ECO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7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0.194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195262"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FIN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0.143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195262"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ISA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43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0.255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MGMT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0480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0.224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30225"/>
            <a:ext cx="419100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Structures: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Lists</a:t>
            </a:r>
            <a:r>
              <a:rPr dirty="0" sz="3350" spc="-5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[1]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530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 object contains elements of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different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</a:t>
            </a:r>
            <a:r>
              <a:rPr dirty="0" sz="1800" spc="-2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2950" y="1866900"/>
            <a:ext cx="2419349" cy="4143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05537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 h="0">
                <a:moveTo>
                  <a:pt x="0" y="0"/>
                </a:moveTo>
                <a:lnTo>
                  <a:pt x="66770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215062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 h="0">
                <a:moveTo>
                  <a:pt x="0" y="0"/>
                </a:moveTo>
                <a:lnTo>
                  <a:pt x="66770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19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6275799"/>
            <a:ext cx="670560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adapted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2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1910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Lists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[2]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1095884" y="1610333"/>
            <a:ext cx="9333481" cy="856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2962274"/>
            <a:ext cx="9696450" cy="1619250"/>
          </a:xfrm>
          <a:custGeom>
            <a:avLst/>
            <a:gdLst/>
            <a:ahLst/>
            <a:cxnLst/>
            <a:rect l="l" t="t" r="r" b="b"/>
            <a:pathLst>
              <a:path w="9696450" h="1619250">
                <a:moveTo>
                  <a:pt x="0" y="0"/>
                </a:moveTo>
                <a:lnTo>
                  <a:pt x="9696449" y="0"/>
                </a:lnTo>
                <a:lnTo>
                  <a:pt x="9696449" y="1619249"/>
                </a:lnTo>
                <a:lnTo>
                  <a:pt x="0" y="16192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9175" y="3267075"/>
            <a:ext cx="9486900" cy="200025"/>
          </a:xfrm>
          <a:custGeom>
            <a:avLst/>
            <a:gdLst/>
            <a:ahLst/>
            <a:cxnLst/>
            <a:rect l="l" t="t" r="r" b="b"/>
            <a:pathLst>
              <a:path w="9486900" h="200025">
                <a:moveTo>
                  <a:pt x="0" y="0"/>
                </a:moveTo>
                <a:lnTo>
                  <a:pt x="9486899" y="0"/>
                </a:lnTo>
                <a:lnTo>
                  <a:pt x="9486899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9175" y="3467100"/>
            <a:ext cx="9486900" cy="200025"/>
          </a:xfrm>
          <a:custGeom>
            <a:avLst/>
            <a:gdLst/>
            <a:ahLst/>
            <a:cxnLst/>
            <a:rect l="l" t="t" r="r" b="b"/>
            <a:pathLst>
              <a:path w="9486900" h="200025">
                <a:moveTo>
                  <a:pt x="0" y="0"/>
                </a:moveTo>
                <a:lnTo>
                  <a:pt x="9486899" y="0"/>
                </a:lnTo>
                <a:lnTo>
                  <a:pt x="9486899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9175" y="3667125"/>
            <a:ext cx="9486900" cy="200025"/>
          </a:xfrm>
          <a:custGeom>
            <a:avLst/>
            <a:gdLst/>
            <a:ahLst/>
            <a:cxnLst/>
            <a:rect l="l" t="t" r="r" b="b"/>
            <a:pathLst>
              <a:path w="9486900" h="200025">
                <a:moveTo>
                  <a:pt x="0" y="0"/>
                </a:moveTo>
                <a:lnTo>
                  <a:pt x="9486899" y="0"/>
                </a:lnTo>
                <a:lnTo>
                  <a:pt x="9486899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19175" y="3867150"/>
            <a:ext cx="9486900" cy="200025"/>
          </a:xfrm>
          <a:custGeom>
            <a:avLst/>
            <a:gdLst/>
            <a:ahLst/>
            <a:cxnLst/>
            <a:rect l="l" t="t" r="r" b="b"/>
            <a:pathLst>
              <a:path w="9486900" h="200025">
                <a:moveTo>
                  <a:pt x="0" y="0"/>
                </a:moveTo>
                <a:lnTo>
                  <a:pt x="9486899" y="0"/>
                </a:lnTo>
                <a:lnTo>
                  <a:pt x="9486899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22895" y="3033014"/>
            <a:ext cx="6359525" cy="14344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latin typeface="Courier New"/>
                <a:cs typeface="Courier New"/>
              </a:rPr>
              <a:t>lst &lt;- list(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list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constructor/creator</a:t>
            </a:r>
            <a:endParaRPr sz="1350">
              <a:latin typeface="Courier New"/>
              <a:cs typeface="Courier New"/>
            </a:endParaRPr>
          </a:p>
          <a:p>
            <a:pPr marL="208279">
              <a:lnSpc>
                <a:spcPts val="1575"/>
              </a:lnSpc>
              <a:tabLst>
                <a:tab pos="4065270" algn="l"/>
              </a:tabLst>
            </a:pP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</a:t>
            </a:r>
            <a:r>
              <a:rPr dirty="0" sz="1350" spc="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double/numeric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vector	of length =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208279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"a"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character vector of length = 1 (aka scalar)  </a:t>
            </a:r>
            <a:r>
              <a:rPr dirty="0" sz="1350" spc="10">
                <a:latin typeface="Courier New"/>
                <a:cs typeface="Courier New"/>
              </a:rPr>
              <a:t>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),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logical vector of length =</a:t>
            </a:r>
            <a:r>
              <a:rPr dirty="0" sz="1350" spc="-6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  </a:t>
            </a:r>
            <a:r>
              <a:rPr dirty="0" sz="1350" spc="10">
                <a:latin typeface="Courier New"/>
                <a:cs typeface="Courier New"/>
              </a:rPr>
              <a:t>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2.3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5.9</a:t>
            </a:r>
            <a:r>
              <a:rPr dirty="0" sz="1350" spc="10">
                <a:latin typeface="Courier New"/>
                <a:cs typeface="Courier New"/>
              </a:rPr>
              <a:t>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atomic double/numeric vector of length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=3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495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</a:pPr>
            <a:r>
              <a:rPr dirty="0" sz="1350" spc="10">
                <a:latin typeface="Courier New"/>
                <a:cs typeface="Courier New"/>
              </a:rPr>
              <a:t>lst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the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list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4810125"/>
            <a:ext cx="9696450" cy="609600"/>
          </a:xfrm>
          <a:custGeom>
            <a:avLst/>
            <a:gdLst/>
            <a:ahLst/>
            <a:cxnLst/>
            <a:rect l="l" t="t" r="r" b="b"/>
            <a:pathLst>
              <a:path w="9696450" h="609600">
                <a:moveTo>
                  <a:pt x="0" y="0"/>
                </a:moveTo>
                <a:lnTo>
                  <a:pt x="9696449" y="0"/>
                </a:lnTo>
                <a:lnTo>
                  <a:pt x="9696449" y="609599"/>
                </a:lnTo>
                <a:lnTo>
                  <a:pt x="0" y="6095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50143" y="4880863"/>
            <a:ext cx="32575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"a"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7700" y="4880863"/>
            <a:ext cx="230632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"c(TRUE, FALSE,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TRUE)"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2895" y="4880863"/>
            <a:ext cx="2098040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"1:3"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[4] "c(2.3,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5.9)"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400" y="6205537"/>
            <a:ext cx="5353050" cy="0"/>
          </a:xfrm>
          <a:custGeom>
            <a:avLst/>
            <a:gdLst/>
            <a:ahLst/>
            <a:cxnLst/>
            <a:rect l="l" t="t" r="r" b="b"/>
            <a:pathLst>
              <a:path w="5353050" h="0">
                <a:moveTo>
                  <a:pt x="0" y="0"/>
                </a:moveTo>
                <a:lnTo>
                  <a:pt x="53530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6215062"/>
            <a:ext cx="5353050" cy="0"/>
          </a:xfrm>
          <a:custGeom>
            <a:avLst/>
            <a:gdLst/>
            <a:ahLst/>
            <a:cxnLst/>
            <a:rect l="l" t="t" r="r" b="b"/>
            <a:pathLst>
              <a:path w="5353050" h="0">
                <a:moveTo>
                  <a:pt x="0" y="0"/>
                </a:moveTo>
                <a:lnTo>
                  <a:pt x="53530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792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1700" y="6275799"/>
            <a:ext cx="538289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720850"/>
            <a:ext cx="124396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7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type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835400"/>
            <a:ext cx="137985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7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class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4806" y="1720850"/>
            <a:ext cx="186753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data</a:t>
            </a:r>
            <a:r>
              <a:rPr dirty="0" sz="2600" spc="-5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structure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1910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Lists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[3]</a:t>
            </a:r>
            <a:endParaRPr sz="3350"/>
          </a:p>
        </p:txBody>
      </p:sp>
      <p:sp>
        <p:nvSpPr>
          <p:cNvPr id="6" name="object 6"/>
          <p:cNvSpPr txBox="1"/>
          <p:nvPr/>
        </p:nvSpPr>
        <p:spPr>
          <a:xfrm>
            <a:off x="914400" y="248602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typeof(lst)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primitive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type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" y="3124199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"list"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400" y="45910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class(lst)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type +</a:t>
            </a:r>
            <a:r>
              <a:rPr dirty="0" sz="1350" spc="-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attributes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400" y="52387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"list"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8399" y="309562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39399" y="3095624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81737" y="3111500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19849" y="3095624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19849" y="3124199"/>
            <a:ext cx="3819525" cy="85725"/>
          </a:xfrm>
          <a:custGeom>
            <a:avLst/>
            <a:gdLst/>
            <a:ahLst/>
            <a:cxnLst/>
            <a:rect l="l" t="t" r="r" b="b"/>
            <a:pathLst>
              <a:path w="3819525" h="85725">
                <a:moveTo>
                  <a:pt x="378234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782346" y="0"/>
                </a:lnTo>
                <a:lnTo>
                  <a:pt x="3814086" y="21208"/>
                </a:lnTo>
                <a:lnTo>
                  <a:pt x="3819524" y="37178"/>
                </a:lnTo>
                <a:lnTo>
                  <a:pt x="3819524" y="48546"/>
                </a:lnTo>
                <a:lnTo>
                  <a:pt x="3798315" y="80287"/>
                </a:lnTo>
                <a:lnTo>
                  <a:pt x="378234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48399" y="2486025"/>
            <a:ext cx="4400550" cy="6096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 marR="21590">
              <a:lnSpc>
                <a:spcPts val="16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str(lst)</a:t>
            </a:r>
            <a:endParaRPr sz="1350">
              <a:latin typeface="Courier New"/>
              <a:cs typeface="Courier New"/>
            </a:endParaRPr>
          </a:p>
          <a:p>
            <a:pPr marL="315595" indent="-208915">
              <a:lnSpc>
                <a:spcPts val="1595"/>
              </a:lnSpc>
              <a:buChar char="❖"/>
              <a:tabLst>
                <a:tab pos="31623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sublists can be of diff lengths and</a:t>
            </a:r>
            <a:r>
              <a:rPr dirty="0" sz="1350" spc="-6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-165">
                <a:solidFill>
                  <a:srgbClr val="777777"/>
                </a:solidFill>
                <a:latin typeface="Courier New"/>
                <a:cs typeface="Courier New"/>
              </a:rPr>
              <a:t>typ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48399" y="3467100"/>
            <a:ext cx="4362450" cy="1219200"/>
          </a:xfrm>
          <a:custGeom>
            <a:avLst/>
            <a:gdLst/>
            <a:ahLst/>
            <a:cxnLst/>
            <a:rect l="l" t="t" r="r" b="b"/>
            <a:pathLst>
              <a:path w="4362450" h="1219200">
                <a:moveTo>
                  <a:pt x="0" y="0"/>
                </a:moveTo>
                <a:lnTo>
                  <a:pt x="4362449" y="0"/>
                </a:lnTo>
                <a:lnTo>
                  <a:pt x="4362449" y="1219199"/>
                </a:lnTo>
                <a:lnTo>
                  <a:pt x="0" y="12191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43302" y="3547363"/>
            <a:ext cx="127635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List of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324252" y="3762868"/>
          <a:ext cx="3608070" cy="81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/>
                <a:gridCol w="468630"/>
                <a:gridCol w="1042035"/>
                <a:gridCol w="1250314"/>
                <a:gridCol w="500379"/>
              </a:tblGrid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dirty="0" sz="1350" spc="-5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[1:3]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1 2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0844">
                <a:tc>
                  <a:txBody>
                    <a:bodyPr/>
                    <a:lstStyle/>
                    <a:p>
                      <a:pPr marL="31750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2069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0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chr</a:t>
                      </a:r>
                      <a:r>
                        <a:rPr dirty="0" sz="1350" spc="-2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logi [1:3] TRUE</a:t>
                      </a:r>
                      <a:r>
                        <a:rPr dirty="0" sz="1350" spc="-7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09205">
                <a:tc>
                  <a:txBody>
                    <a:bodyPr/>
                    <a:lstStyle/>
                    <a:p>
                      <a:pPr marL="31750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num [1:2] 2.3</a:t>
                      </a:r>
                      <a:r>
                        <a:rPr dirty="0" sz="1350" spc="-3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5.9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914400" y="6176962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4400" y="6186487"/>
            <a:ext cx="2752725" cy="0"/>
          </a:xfrm>
          <a:custGeom>
            <a:avLst/>
            <a:gdLst/>
            <a:ahLst/>
            <a:cxnLst/>
            <a:rect l="l" t="t" r="r" b="b"/>
            <a:pathLst>
              <a:path w="2752725" h="0">
                <a:moveTo>
                  <a:pt x="0" y="0"/>
                </a:moveTo>
                <a:lnTo>
                  <a:pt x="27527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576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01700" y="6266655"/>
            <a:ext cx="277876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1910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Lists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[3]</a:t>
            </a:r>
            <a:endParaRPr sz="3350"/>
          </a:p>
        </p:txBody>
      </p:sp>
      <p:sp>
        <p:nvSpPr>
          <p:cNvPr id="3" name="object 3"/>
          <p:cNvSpPr/>
          <p:nvPr/>
        </p:nvSpPr>
        <p:spPr>
          <a:xfrm>
            <a:off x="914400" y="1981200"/>
            <a:ext cx="9696450" cy="1019175"/>
          </a:xfrm>
          <a:custGeom>
            <a:avLst/>
            <a:gdLst/>
            <a:ahLst/>
            <a:cxnLst/>
            <a:rect l="l" t="t" r="r" b="b"/>
            <a:pathLst>
              <a:path w="9696450" h="1019175">
                <a:moveTo>
                  <a:pt x="0" y="0"/>
                </a:moveTo>
                <a:lnTo>
                  <a:pt x="9696449" y="0"/>
                </a:lnTo>
                <a:lnTo>
                  <a:pt x="9696449" y="1019174"/>
                </a:lnTo>
                <a:lnTo>
                  <a:pt x="0" y="101917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9175" y="2486025"/>
            <a:ext cx="9486900" cy="200025"/>
          </a:xfrm>
          <a:custGeom>
            <a:avLst/>
            <a:gdLst/>
            <a:ahLst/>
            <a:cxnLst/>
            <a:rect l="l" t="t" r="r" b="b"/>
            <a:pathLst>
              <a:path w="9486900" h="200025">
                <a:moveTo>
                  <a:pt x="0" y="0"/>
                </a:moveTo>
                <a:lnTo>
                  <a:pt x="9486899" y="0"/>
                </a:lnTo>
                <a:lnTo>
                  <a:pt x="9486899" y="200024"/>
                </a:lnTo>
                <a:lnTo>
                  <a:pt x="0" y="200024"/>
                </a:lnTo>
                <a:lnTo>
                  <a:pt x="0" y="0"/>
                </a:lnTo>
                <a:close/>
              </a:path>
            </a:pathLst>
          </a:custGeom>
          <a:solidFill>
            <a:srgbClr val="FFDE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3228974"/>
            <a:ext cx="9696450" cy="2609850"/>
          </a:xfrm>
          <a:custGeom>
            <a:avLst/>
            <a:gdLst/>
            <a:ahLst/>
            <a:cxnLst/>
            <a:rect l="l" t="t" r="r" b="b"/>
            <a:pathLst>
              <a:path w="9696450" h="2609850">
                <a:moveTo>
                  <a:pt x="0" y="0"/>
                </a:moveTo>
                <a:lnTo>
                  <a:pt x="9696449" y="0"/>
                </a:lnTo>
                <a:lnTo>
                  <a:pt x="9696449" y="2609849"/>
                </a:lnTo>
                <a:lnTo>
                  <a:pt x="0" y="26098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1700" y="1425575"/>
            <a:ext cx="4291330" cy="210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list can contain other lists, i.e.</a:t>
            </a:r>
            <a:r>
              <a:rPr dirty="0" sz="1800" spc="-6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recursive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Roboto"/>
              <a:cs typeface="Roboto"/>
            </a:endParaRPr>
          </a:p>
          <a:p>
            <a:pPr marL="120650" marR="2702560">
              <a:lnSpc>
                <a:spcPts val="1580"/>
              </a:lnSpc>
              <a:buChar char="❖"/>
              <a:tabLst>
                <a:tab pos="3302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a named </a:t>
            </a:r>
            <a:r>
              <a:rPr dirty="0" sz="1350" spc="-135">
                <a:solidFill>
                  <a:srgbClr val="777777"/>
                </a:solidFill>
                <a:latin typeface="Courier New"/>
                <a:cs typeface="Courier New"/>
              </a:rPr>
              <a:t>list </a:t>
            </a:r>
            <a:r>
              <a:rPr dirty="0" sz="1350" spc="-135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str(</a:t>
            </a:r>
            <a:endParaRPr sz="1350">
              <a:latin typeface="Courier New"/>
              <a:cs typeface="Courier New"/>
            </a:endParaRPr>
          </a:p>
          <a:p>
            <a:pPr marL="329565">
              <a:lnSpc>
                <a:spcPts val="1500"/>
              </a:lnSpc>
            </a:pPr>
            <a:r>
              <a:rPr dirty="0" sz="1350" spc="10">
                <a:latin typeface="Courier New"/>
                <a:cs typeface="Courier New"/>
              </a:rPr>
              <a:t>list(first_el = lst, second_el =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iris)</a:t>
            </a:r>
            <a:endParaRPr sz="1350">
              <a:latin typeface="Courier New"/>
              <a:cs typeface="Courier New"/>
            </a:endParaRPr>
          </a:p>
          <a:p>
            <a:pPr marL="329565">
              <a:lnSpc>
                <a:spcPts val="1595"/>
              </a:lnSpc>
            </a:pP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Courier New"/>
              <a:cs typeface="Courier New"/>
            </a:endParaRPr>
          </a:p>
          <a:p>
            <a:pPr marL="120650">
              <a:lnSpc>
                <a:spcPct val="1000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List of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162" y="4499863"/>
            <a:ext cx="565467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35300" algn="l"/>
                <a:tab pos="439039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$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second_el:'data.frame':	150</a:t>
            </a:r>
            <a:r>
              <a:rPr dirty="0" sz="1350" spc="1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obs. of	5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variables: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1403" y="4699888"/>
            <a:ext cx="7635240" cy="8343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Sepal.Length: num [1:150] 5.1 4.9 4.7 4.6 5 5.4 4.6 5 4.4 4.9</a:t>
            </a:r>
            <a:r>
              <a:rPr dirty="0" sz="1350" spc="-4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Sepal.Width : num [1:150] 3.5 3 3.2 3.1 3.6 3.9 3.4 3.4 2.9 3.1</a:t>
            </a:r>
            <a:r>
              <a:rPr dirty="0" sz="1350" spc="-4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7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Petal.Length: num [1:150] 1.4 1.4 1.3 1.5 1.4 1.7 1.4 1.5 1.4 1.5</a:t>
            </a:r>
            <a:r>
              <a:rPr dirty="0" sz="1350" spc="-5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6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Petal.Width : num [1:150] 0.2 0.2 0.2 0.2 0.2 0.4 0.3 0.2 0.2 0.1</a:t>
            </a:r>
            <a:r>
              <a:rPr dirty="0" sz="1350" spc="-5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0195" y="3499738"/>
            <a:ext cx="3882390" cy="223456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1151255">
              <a:lnSpc>
                <a:spcPts val="1580"/>
              </a:lnSpc>
              <a:spcBef>
                <a:spcPts val="200"/>
              </a:spcBef>
              <a:tabLst>
                <a:tab pos="429259" algn="l"/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$ first_el :List of 4  ##		..$ : int [1:3] 1 2</a:t>
            </a:r>
            <a:r>
              <a:rPr dirty="0" sz="1350" spc="-8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0"/>
              </a:lnSpc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..$ : chr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"a"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580"/>
              </a:lnSpc>
              <a:spcBef>
                <a:spcPts val="65"/>
              </a:spcBef>
              <a:tabLst>
                <a:tab pos="5334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..$ : logi [1:3] TRUE FALSE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TRUE  ##	..$ : num [1:2] 2.3</a:t>
            </a:r>
            <a:r>
              <a:rPr dirty="0" sz="1350" spc="-2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5.9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0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endParaRPr sz="1350">
              <a:latin typeface="Courier New"/>
              <a:cs typeface="Courier New"/>
            </a:endParaRPr>
          </a:p>
          <a:p>
            <a:pPr algn="just" marL="12700" marR="3653154">
              <a:lnSpc>
                <a:spcPts val="1570"/>
              </a:lnSpc>
              <a:spcBef>
                <a:spcPts val="7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 ##  ##  ##  ##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1403" y="5499988"/>
            <a:ext cx="8990330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802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..$ Species	: Factor w/ 3 levels "setosa","versicolor",..: 1 1 1 1 1 1 1 1 1 1</a:t>
            </a:r>
            <a:r>
              <a:rPr dirty="0" sz="1350" spc="-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539875"/>
            <a:ext cx="133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806" y="1539875"/>
            <a:ext cx="1599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Subset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</a:t>
            </a:r>
            <a:r>
              <a:rPr dirty="0" sz="18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[[]]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1910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Lists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[4]</a:t>
            </a:r>
            <a:endParaRPr sz="3350"/>
          </a:p>
        </p:txBody>
      </p:sp>
      <p:sp>
        <p:nvSpPr>
          <p:cNvPr id="5" name="object 5"/>
          <p:cNvSpPr/>
          <p:nvPr/>
        </p:nvSpPr>
        <p:spPr>
          <a:xfrm>
            <a:off x="3343275" y="3601516"/>
            <a:ext cx="4848224" cy="2220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4400" y="209550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lst[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" y="2743200"/>
            <a:ext cx="4362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ts val="16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[[1]]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 2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8399" y="209550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lst[[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]]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8399" y="274320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1 2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3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6205537"/>
            <a:ext cx="8915400" cy="0"/>
          </a:xfrm>
          <a:custGeom>
            <a:avLst/>
            <a:gdLst/>
            <a:ahLst/>
            <a:cxnLst/>
            <a:rect l="l" t="t" r="r" b="b"/>
            <a:pathLst>
              <a:path w="8915400" h="0">
                <a:moveTo>
                  <a:pt x="0" y="0"/>
                </a:moveTo>
                <a:lnTo>
                  <a:pt x="89153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6215062"/>
            <a:ext cx="8915400" cy="0"/>
          </a:xfrm>
          <a:custGeom>
            <a:avLst/>
            <a:gdLst/>
            <a:ahLst/>
            <a:cxnLst/>
            <a:rect l="l" t="t" r="r" b="b"/>
            <a:pathLst>
              <a:path w="8915400" h="0">
                <a:moveTo>
                  <a:pt x="0" y="0"/>
                </a:moveTo>
                <a:lnTo>
                  <a:pt x="89153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2027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1700" y="6275799"/>
            <a:ext cx="894524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Sources: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1250" spc="-3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slides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and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Wickham's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Tweet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on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Indexing lists in</a:t>
            </a:r>
            <a:r>
              <a:rPr dirty="0" sz="1250" spc="114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R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3256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Matrices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425575"/>
            <a:ext cx="7085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matrix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2D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 structure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made of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one/homogeneous data</a:t>
            </a:r>
            <a:r>
              <a:rPr dirty="0" sz="1800" spc="2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type.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27146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05399" y="271462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47737" y="2730500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5850" y="2714625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5849" y="2743200"/>
            <a:ext cx="2714625" cy="85725"/>
          </a:xfrm>
          <a:custGeom>
            <a:avLst/>
            <a:gdLst/>
            <a:ahLst/>
            <a:cxnLst/>
            <a:rect l="l" t="t" r="r" b="b"/>
            <a:pathLst>
              <a:path w="2714625" h="85725">
                <a:moveTo>
                  <a:pt x="267744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677446" y="0"/>
                </a:lnTo>
                <a:lnTo>
                  <a:pt x="2709186" y="21208"/>
                </a:lnTo>
                <a:lnTo>
                  <a:pt x="2714624" y="37178"/>
                </a:lnTo>
                <a:lnTo>
                  <a:pt x="2714624" y="48546"/>
                </a:lnTo>
                <a:lnTo>
                  <a:pt x="2693416" y="80287"/>
                </a:lnTo>
                <a:lnTo>
                  <a:pt x="267744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80247" y="2166239"/>
            <a:ext cx="13017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spc="10">
                <a:latin typeface="Courier New"/>
                <a:cs typeface="Courier New"/>
              </a:rPr>
              <a:t>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400" y="2095500"/>
            <a:ext cx="4362450" cy="6191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8034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= matrix( sample(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10</a:t>
            </a:r>
            <a:r>
              <a:rPr dirty="0" sz="1350" spc="10">
                <a:latin typeface="Courier New"/>
                <a:cs typeface="Courier New"/>
              </a:rPr>
              <a:t>, size =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4</a:t>
            </a:r>
            <a:r>
              <a:rPr dirty="0" sz="1350" spc="10">
                <a:latin typeface="Courier New"/>
                <a:cs typeface="Courier New"/>
              </a:rPr>
              <a:t>),  str(x_mat)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its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structure?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3086099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  <a:tabLst>
                <a:tab pos="525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int [1:2, 1:2] 5 10 2</a:t>
            </a:r>
            <a:r>
              <a:rPr dirty="0" sz="1350" spc="-2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9175" y="4238625"/>
            <a:ext cx="4152900" cy="200025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470"/>
              </a:lnSpc>
            </a:pPr>
            <a:r>
              <a:rPr dirty="0" sz="1350" spc="10">
                <a:latin typeface="Courier New"/>
                <a:cs typeface="Courier New"/>
              </a:rPr>
              <a:t>x_mat[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</a:t>
            </a:r>
            <a:r>
              <a:rPr dirty="0" sz="1350" spc="-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400" y="3733800"/>
            <a:ext cx="4362450" cy="8096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153543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x_mat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 printing it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nicely  </a:t>
            </a:r>
            <a:r>
              <a:rPr dirty="0" sz="1350" spc="10">
                <a:latin typeface="Courier New"/>
                <a:cs typeface="Courier New"/>
              </a:rPr>
              <a:t>print(</a:t>
            </a:r>
            <a:r>
              <a:rPr dirty="0" sz="1350" spc="10">
                <a:solidFill>
                  <a:srgbClr val="005400"/>
                </a:solidFill>
                <a:latin typeface="Courier New"/>
                <a:cs typeface="Courier New"/>
              </a:rPr>
              <a:t>'-----------------'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400" y="4772025"/>
            <a:ext cx="4362450" cy="1219200"/>
          </a:xfrm>
          <a:custGeom>
            <a:avLst/>
            <a:gdLst/>
            <a:ahLst/>
            <a:cxnLst/>
            <a:rect l="l" t="t" r="r" b="b"/>
            <a:pathLst>
              <a:path w="4362450" h="1219200">
                <a:moveTo>
                  <a:pt x="0" y="0"/>
                </a:moveTo>
                <a:lnTo>
                  <a:pt x="4362449" y="0"/>
                </a:lnTo>
                <a:lnTo>
                  <a:pt x="4362449" y="1219199"/>
                </a:lnTo>
                <a:lnTo>
                  <a:pt x="0" y="12191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22895" y="4852288"/>
            <a:ext cx="178498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8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600"/>
              </a:lnSpc>
              <a:tabLst>
                <a:tab pos="1146175" algn="l"/>
                <a:tab pos="16675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[1,]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5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2895" y="5252338"/>
            <a:ext cx="178498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042035" algn="l"/>
                <a:tab pos="166751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[2,]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10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2895" y="5442838"/>
            <a:ext cx="2723515" cy="434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-7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"-----------------"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399" y="291464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39399" y="291464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81737" y="2930525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19849" y="2914649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19849" y="2943224"/>
            <a:ext cx="3429000" cy="85725"/>
          </a:xfrm>
          <a:custGeom>
            <a:avLst/>
            <a:gdLst/>
            <a:ahLst/>
            <a:cxnLst/>
            <a:rect l="l" t="t" r="r" b="b"/>
            <a:pathLst>
              <a:path w="3429000" h="85725">
                <a:moveTo>
                  <a:pt x="3391821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391821" y="0"/>
                </a:lnTo>
                <a:lnTo>
                  <a:pt x="3423561" y="21208"/>
                </a:lnTo>
                <a:lnTo>
                  <a:pt x="3428999" y="37178"/>
                </a:lnTo>
                <a:lnTo>
                  <a:pt x="3428999" y="48546"/>
                </a:lnTo>
                <a:lnTo>
                  <a:pt x="3407791" y="80287"/>
                </a:lnTo>
                <a:lnTo>
                  <a:pt x="3391821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48399" y="2095500"/>
            <a:ext cx="4400550" cy="81915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 marR="21590">
              <a:lnSpc>
                <a:spcPts val="16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x_char =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matrix(</a:t>
            </a:r>
            <a:endParaRPr sz="1350">
              <a:latin typeface="Courier New"/>
              <a:cs typeface="Courier New"/>
            </a:endParaRPr>
          </a:p>
          <a:p>
            <a:pPr marL="107314" indent="208279">
              <a:lnSpc>
                <a:spcPts val="1580"/>
              </a:lnSpc>
              <a:spcBef>
                <a:spcPts val="60"/>
              </a:spcBef>
            </a:pPr>
            <a:r>
              <a:rPr dirty="0" sz="1350" spc="10">
                <a:latin typeface="Courier New"/>
                <a:cs typeface="Courier New"/>
              </a:rPr>
              <a:t>sample(letters, size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12</a:t>
            </a:r>
            <a:r>
              <a:rPr dirty="0" sz="1350" spc="10">
                <a:latin typeface="Courier New"/>
                <a:cs typeface="Courier New"/>
              </a:rPr>
              <a:t>), nrow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n  x_char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48399" y="3286125"/>
            <a:ext cx="4362450" cy="1009650"/>
          </a:xfrm>
          <a:custGeom>
            <a:avLst/>
            <a:gdLst/>
            <a:ahLst/>
            <a:cxnLst/>
            <a:rect l="l" t="t" r="r" b="b"/>
            <a:pathLst>
              <a:path w="4362450" h="1009650">
                <a:moveTo>
                  <a:pt x="0" y="0"/>
                </a:moveTo>
                <a:lnTo>
                  <a:pt x="4362449" y="0"/>
                </a:lnTo>
                <a:lnTo>
                  <a:pt x="4362449" y="1009649"/>
                </a:lnTo>
                <a:lnTo>
                  <a:pt x="0" y="10096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356002" y="3356863"/>
            <a:ext cx="2827655" cy="8343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95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 [,2] [,3]</a:t>
            </a:r>
            <a:r>
              <a:rPr dirty="0" sz="1350" spc="-8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[,4]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 "u"	"l"	"b"	"k"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 "o"	"q"	"r"	"f"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  <a:tabLst>
                <a:tab pos="1354455" algn="l"/>
                <a:tab pos="1875789" algn="l"/>
                <a:tab pos="239712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[3,] "w"	"j"	"e"	"g"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48399" y="4524375"/>
            <a:ext cx="4362450" cy="419100"/>
          </a:xfrm>
          <a:custGeom>
            <a:avLst/>
            <a:gdLst/>
            <a:ahLst/>
            <a:cxnLst/>
            <a:rect l="l" t="t" r="r" b="b"/>
            <a:pathLst>
              <a:path w="4362450" h="419100">
                <a:moveTo>
                  <a:pt x="0" y="0"/>
                </a:moveTo>
                <a:lnTo>
                  <a:pt x="4362449" y="0"/>
                </a:lnTo>
                <a:lnTo>
                  <a:pt x="4362449" y="419099"/>
                </a:lnTo>
                <a:lnTo>
                  <a:pt x="0" y="4190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353174" y="4638675"/>
            <a:ext cx="4152900" cy="200025"/>
          </a:xfrm>
          <a:prstGeom prst="rect">
            <a:avLst/>
          </a:prstGeom>
          <a:solidFill>
            <a:srgbClr val="FFDE65"/>
          </a:solidFill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470"/>
              </a:lnSpc>
            </a:pPr>
            <a:r>
              <a:rPr dirty="0" sz="1350" spc="10">
                <a:latin typeface="Courier New"/>
                <a:cs typeface="Courier New"/>
              </a:rPr>
              <a:t>x_char[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1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2</a:t>
            </a:r>
            <a:r>
              <a:rPr dirty="0" sz="1350" spc="10">
                <a:latin typeface="Courier New"/>
                <a:cs typeface="Courier New"/>
              </a:rPr>
              <a:t>: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3</a:t>
            </a:r>
            <a:r>
              <a:rPr dirty="0" sz="1350" spc="10">
                <a:latin typeface="Courier New"/>
                <a:cs typeface="Courier New"/>
              </a:rPr>
              <a:t>]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</a:t>
            </a:r>
            <a:r>
              <a:rPr dirty="0" sz="1350" spc="-1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subsetting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48399" y="5172075"/>
            <a:ext cx="4362450" cy="819150"/>
          </a:xfrm>
          <a:custGeom>
            <a:avLst/>
            <a:gdLst/>
            <a:ahLst/>
            <a:cxnLst/>
            <a:rect l="l" t="t" r="r" b="b"/>
            <a:pathLst>
              <a:path w="4362450" h="819150">
                <a:moveTo>
                  <a:pt x="0" y="0"/>
                </a:moveTo>
                <a:lnTo>
                  <a:pt x="4362449" y="0"/>
                </a:lnTo>
                <a:lnTo>
                  <a:pt x="4362449" y="819149"/>
                </a:lnTo>
                <a:lnTo>
                  <a:pt x="0" y="8191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356002" y="5252338"/>
            <a:ext cx="1784985" cy="6248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ts val="1560"/>
              </a:lnSpc>
              <a:spcBef>
                <a:spcPts val="114"/>
              </a:spcBef>
              <a:tabLst>
                <a:tab pos="8337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	[,1]</a:t>
            </a:r>
            <a:r>
              <a:rPr dirty="0" sz="1350" spc="-7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[,2]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35"/>
              </a:lnSpc>
              <a:tabLst>
                <a:tab pos="13544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[1,] "l"	"b"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95"/>
              </a:lnSpc>
              <a:tabLst>
                <a:tab pos="135445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[2,] "q"	"r"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4124325"/>
            <a:ext cx="0" cy="1924050"/>
          </a:xfrm>
          <a:custGeom>
            <a:avLst/>
            <a:gdLst/>
            <a:ahLst/>
            <a:cxnLst/>
            <a:rect l="l" t="t" r="r" b="b"/>
            <a:pathLst>
              <a:path w="0" h="1924050">
                <a:moveTo>
                  <a:pt x="0" y="0"/>
                </a:moveTo>
                <a:lnTo>
                  <a:pt x="0" y="1924049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4991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Frames</a:t>
            </a:r>
            <a:r>
              <a:rPr dirty="0" sz="3350" spc="-2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[1]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4839483" y="1620865"/>
            <a:ext cx="1856923" cy="1990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43024" y="4124325"/>
            <a:ext cx="8886825" cy="192405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algn="just" marL="227965">
              <a:lnSpc>
                <a:spcPct val="100000"/>
              </a:lnSpc>
              <a:spcBef>
                <a:spcPts val="75"/>
              </a:spcBef>
            </a:pP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If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do data analysis in R,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you’re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going </a:t>
            </a:r>
            <a:r>
              <a:rPr dirty="0" sz="2700" spc="-1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be using</a:t>
            </a:r>
            <a:r>
              <a:rPr dirty="0" sz="27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data</a:t>
            </a:r>
            <a:endParaRPr sz="2700">
              <a:latin typeface="Roboto"/>
              <a:cs typeface="Roboto"/>
            </a:endParaRPr>
          </a:p>
          <a:p>
            <a:pPr algn="just" marL="227965" marR="800100">
              <a:lnSpc>
                <a:spcPct val="115700"/>
              </a:lnSpc>
              <a:spcBef>
                <a:spcPts val="75"/>
              </a:spcBef>
            </a:pP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frames.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A data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is a named list of </a:t>
            </a:r>
            <a:r>
              <a:rPr dirty="0" sz="2700" spc="-10">
                <a:solidFill>
                  <a:srgbClr val="585D60"/>
                </a:solidFill>
                <a:latin typeface="Roboto"/>
                <a:cs typeface="Roboto"/>
              </a:rPr>
              <a:t>vectors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with  attributes for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(column)</a:t>
            </a:r>
            <a:r>
              <a:rPr dirty="0" sz="2550" spc="-88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names</a:t>
            </a:r>
            <a:r>
              <a:rPr dirty="0" sz="27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2550" spc="5">
                <a:solidFill>
                  <a:srgbClr val="C2132D"/>
                </a:solidFill>
                <a:latin typeface="Courier New"/>
                <a:cs typeface="Courier New"/>
              </a:rPr>
              <a:t>row.names</a:t>
            </a:r>
            <a:r>
              <a:rPr dirty="0" sz="27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and its  class, </a:t>
            </a:r>
            <a:r>
              <a:rPr dirty="0" sz="2700" spc="-15">
                <a:solidFill>
                  <a:srgbClr val="585D60"/>
                </a:solidFill>
                <a:latin typeface="Roboto"/>
                <a:cs typeface="Roboto"/>
              </a:rPr>
              <a:t>“data.frame”. </a:t>
            </a:r>
            <a:r>
              <a:rPr dirty="0" sz="27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27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</a:t>
            </a:r>
            <a:r>
              <a:rPr dirty="0" sz="270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27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6205537"/>
            <a:ext cx="5353050" cy="0"/>
          </a:xfrm>
          <a:custGeom>
            <a:avLst/>
            <a:gdLst/>
            <a:ahLst/>
            <a:cxnLst/>
            <a:rect l="l" t="t" r="r" b="b"/>
            <a:pathLst>
              <a:path w="5353050" h="0">
                <a:moveTo>
                  <a:pt x="0" y="0"/>
                </a:moveTo>
                <a:lnTo>
                  <a:pt x="53530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15062"/>
            <a:ext cx="5353050" cy="0"/>
          </a:xfrm>
          <a:custGeom>
            <a:avLst/>
            <a:gdLst/>
            <a:ahLst/>
            <a:cxnLst/>
            <a:rect l="l" t="t" r="r" b="b"/>
            <a:pathLst>
              <a:path w="5353050" h="0">
                <a:moveTo>
                  <a:pt x="0" y="0"/>
                </a:moveTo>
                <a:lnTo>
                  <a:pt x="53530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57924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1700" y="6275799"/>
            <a:ext cx="538289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Chapter 3 on</a:t>
            </a:r>
            <a:r>
              <a:rPr dirty="0" sz="1250" spc="3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4991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-10">
                <a:solidFill>
                  <a:srgbClr val="C2132D"/>
                </a:solidFill>
              </a:rPr>
              <a:t>Frames</a:t>
            </a:r>
            <a:r>
              <a:rPr dirty="0" sz="3350" spc="-2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[2]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5557519"/>
            <a:ext cx="952436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contrast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regular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list, a 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has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an additional constraint: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length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of each of its 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vectors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must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same.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This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gives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their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rectangular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structure.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3571875"/>
            <a:ext cx="9696450" cy="1809750"/>
          </a:xfrm>
          <a:custGeom>
            <a:avLst/>
            <a:gdLst/>
            <a:ahLst/>
            <a:cxnLst/>
            <a:rect l="l" t="t" r="r" b="b"/>
            <a:pathLst>
              <a:path w="9696450" h="1809750">
                <a:moveTo>
                  <a:pt x="0" y="0"/>
                </a:moveTo>
                <a:lnTo>
                  <a:pt x="9696449" y="0"/>
                </a:lnTo>
                <a:lnTo>
                  <a:pt x="9696449" y="1809749"/>
                </a:lnTo>
                <a:lnTo>
                  <a:pt x="0" y="180974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4400" y="1428750"/>
          <a:ext cx="9696450" cy="3848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935"/>
                <a:gridCol w="1980564"/>
                <a:gridCol w="521335"/>
                <a:gridCol w="6825615"/>
              </a:tblGrid>
              <a:tr h="619124">
                <a:tc gridSpan="2">
                  <a:txBody>
                    <a:bodyPr/>
                    <a:lstStyle/>
                    <a:p>
                      <a:pPr marL="107950" marR="44450">
                        <a:lnSpc>
                          <a:spcPts val="1580"/>
                        </a:lnSpc>
                        <a:spcBef>
                          <a:spcPts val="835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df1 &lt;- data.frame(x</a:t>
                      </a:r>
                      <a:r>
                        <a:rPr dirty="0" sz="1350" spc="-8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=  typeof(df1)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8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showing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106045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6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,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2069">
                        <a:lnSpc>
                          <a:spcPts val="159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that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6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y =</a:t>
                      </a:r>
                      <a:r>
                        <a:rPr dirty="0" sz="1350" spc="5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letters[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:</a:t>
                      </a:r>
                      <a:r>
                        <a:rPr dirty="0" sz="1350" spc="10">
                          <a:solidFill>
                            <a:srgbClr val="870000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350" spc="10">
                          <a:latin typeface="Courier New"/>
                          <a:cs typeface="Courier New"/>
                        </a:rPr>
                        <a:t>])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ts val="159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its a special case of a</a:t>
                      </a:r>
                      <a:r>
                        <a:rPr dirty="0" sz="1350" spc="-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list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</a:tr>
              <a:tr h="22859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099">
                <a:tc gridSpan="2"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[1]</a:t>
                      </a:r>
                      <a:r>
                        <a:rPr dirty="0" sz="1350" spc="-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"list"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9525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</a:tr>
              <a:tr h="22859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19099">
                <a:tc gridSpan="2"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latin typeface="Courier New"/>
                          <a:cs typeface="Courier New"/>
                        </a:rPr>
                        <a:t>attributes(df1)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dirty="0" sz="1350" spc="-6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but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also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is of class</a:t>
                      </a: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data.frame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85725">
                    <a:solidFill>
                      <a:srgbClr val="F4F4F4"/>
                    </a:solidFill>
                  </a:tcPr>
                </a:tc>
              </a:tr>
              <a:tr h="524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r" marR="44450">
                        <a:lnSpc>
                          <a:spcPts val="1550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$names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0074">
                <a:tc>
                  <a:txBody>
                    <a:bodyPr/>
                    <a:lstStyle/>
                    <a:p>
                      <a:pPr algn="just" marL="107950" marR="44450">
                        <a:lnSpc>
                          <a:spcPts val="1580"/>
                        </a:lnSpc>
                        <a:spcBef>
                          <a:spcPts val="1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 ##  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127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 "x"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"y"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$class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96899">
                <a:tc>
                  <a:txBody>
                    <a:bodyPr/>
                    <a:lstStyle/>
                    <a:p>
                      <a:pPr algn="just" marL="107950" marR="44450">
                        <a:lnSpc>
                          <a:spcPts val="1580"/>
                        </a:lnSpc>
                        <a:spcBef>
                          <a:spcPts val="10"/>
                        </a:spcBef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  ##  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127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"data.frame"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ts val="1550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$row.names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6030">
                <a:tc>
                  <a:txBody>
                    <a:bodyPr/>
                    <a:lstStyle/>
                    <a:p>
                      <a:pPr algn="r" marR="44450">
                        <a:lnSpc>
                          <a:spcPts val="1545"/>
                        </a:lnSpc>
                      </a:pPr>
                      <a:r>
                        <a:rPr dirty="0" sz="135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2069">
                        <a:lnSpc>
                          <a:spcPts val="1545"/>
                        </a:lnSpc>
                      </a:pP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[1] 1 2</a:t>
                      </a:r>
                      <a:r>
                        <a:rPr dirty="0" sz="1350" spc="5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350" spc="1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4F4F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14400" y="6205537"/>
            <a:ext cx="5476875" cy="0"/>
          </a:xfrm>
          <a:custGeom>
            <a:avLst/>
            <a:gdLst/>
            <a:ahLst/>
            <a:cxnLst/>
            <a:rect l="l" t="t" r="r" b="b"/>
            <a:pathLst>
              <a:path w="5476875" h="0">
                <a:moveTo>
                  <a:pt x="0" y="0"/>
                </a:moveTo>
                <a:lnTo>
                  <a:pt x="54768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215062"/>
            <a:ext cx="5476875" cy="0"/>
          </a:xfrm>
          <a:custGeom>
            <a:avLst/>
            <a:gdLst/>
            <a:ahLst/>
            <a:cxnLst/>
            <a:rect l="l" t="t" r="r" b="b"/>
            <a:pathLst>
              <a:path w="5476875" h="0">
                <a:moveTo>
                  <a:pt x="0" y="0"/>
                </a:moveTo>
                <a:lnTo>
                  <a:pt x="54768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81749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1700" y="6275799"/>
            <a:ext cx="549910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1250" spc="-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Advanced R: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Chapter 3 on</a:t>
            </a:r>
            <a:r>
              <a:rPr dirty="0" sz="1250" spc="3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12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Vectors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39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632904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Learning </a:t>
            </a:r>
            <a:r>
              <a:rPr dirty="0" sz="3350" spc="5">
                <a:solidFill>
                  <a:srgbClr val="C2132D"/>
                </a:solidFill>
              </a:rPr>
              <a:t>Objectives for </a:t>
            </a:r>
            <a:r>
              <a:rPr dirty="0" sz="3350" spc="-35">
                <a:solidFill>
                  <a:srgbClr val="C2132D"/>
                </a:solidFill>
              </a:rPr>
              <a:t>Today's</a:t>
            </a:r>
            <a:r>
              <a:rPr dirty="0" sz="3350" spc="-6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Class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1148754" y="1425575"/>
            <a:ext cx="6545580" cy="1176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  <a:tab pos="320992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why we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using	in this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syntax,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  <a:tab pos="3502660" algn="l"/>
                <a:tab pos="589788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Utili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z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oject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eate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y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our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first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	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script.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48125" y="1481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33875" y="23578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34175" y="23578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30225"/>
            <a:ext cx="549910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Structures: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Data </a:t>
            </a:r>
            <a:r>
              <a:rPr dirty="0" sz="3350" spc="-10">
                <a:solidFill>
                  <a:srgbClr val="C2132D"/>
                </a:solidFill>
                <a:latin typeface="Roboto Condensed"/>
                <a:cs typeface="Roboto Condensed"/>
              </a:rPr>
              <a:t>Frames</a:t>
            </a:r>
            <a:r>
              <a:rPr dirty="0" sz="3350" spc="-2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[3]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376044"/>
            <a:ext cx="946277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noted in 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creation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df1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, columns in a data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frame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be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types. Hence, it is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widely used in data analysis than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matrices.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9525" y="2190750"/>
            <a:ext cx="3886200" cy="381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6205537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 h="0">
                <a:moveTo>
                  <a:pt x="0" y="0"/>
                </a:moveTo>
                <a:lnTo>
                  <a:pt x="66770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215062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 h="0">
                <a:moveTo>
                  <a:pt x="0" y="0"/>
                </a:moveTo>
                <a:lnTo>
                  <a:pt x="66770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19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200774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6275799"/>
            <a:ext cx="6705600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The image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250" spc="5">
                <a:solidFill>
                  <a:srgbClr val="585D60"/>
                </a:solidFill>
                <a:latin typeface="Roboto"/>
                <a:cs typeface="Roboto"/>
              </a:rPr>
              <a:t>adapted </a:t>
            </a:r>
            <a:r>
              <a:rPr dirty="0" sz="1250">
                <a:solidFill>
                  <a:srgbClr val="585D60"/>
                </a:solidFill>
                <a:latin typeface="Roboto"/>
                <a:cs typeface="Roboto"/>
              </a:rPr>
              <a:t>from the excellent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lego-rstats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GitHub </a:t>
            </a:r>
            <a:r>
              <a:rPr dirty="0" sz="125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Repository by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Jenny</a:t>
            </a:r>
            <a:r>
              <a:rPr dirty="0" sz="1250" spc="2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2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Bryan</a:t>
            </a:r>
            <a:endParaRPr sz="12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1428750"/>
            <a:ext cx="0" cy="1285875"/>
          </a:xfrm>
          <a:custGeom>
            <a:avLst/>
            <a:gdLst/>
            <a:ahLst/>
            <a:cxnLst/>
            <a:rect l="l" t="t" r="r" b="b"/>
            <a:pathLst>
              <a:path w="0" h="1285875">
                <a:moveTo>
                  <a:pt x="0" y="0"/>
                </a:moveTo>
                <a:lnTo>
                  <a:pt x="0" y="1285874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" y="2943224"/>
            <a:ext cx="1866899" cy="304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7649209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Data </a:t>
            </a:r>
            <a:r>
              <a:rPr dirty="0" sz="3350" spc="5">
                <a:solidFill>
                  <a:srgbClr val="C2132D"/>
                </a:solidFill>
              </a:rPr>
              <a:t>Structures: </a:t>
            </a:r>
            <a:r>
              <a:rPr dirty="0" sz="3350" spc="10">
                <a:solidFill>
                  <a:srgbClr val="C2132D"/>
                </a:solidFill>
              </a:rPr>
              <a:t>So What is a Tibble</a:t>
            </a:r>
            <a:r>
              <a:rPr dirty="0" sz="3350" spc="-9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Anyway?</a:t>
            </a:r>
            <a:endParaRPr sz="3350"/>
          </a:p>
        </p:txBody>
      </p:sp>
      <p:sp>
        <p:nvSpPr>
          <p:cNvPr id="5" name="object 5"/>
          <p:cNvSpPr txBox="1"/>
          <p:nvPr/>
        </p:nvSpPr>
        <p:spPr>
          <a:xfrm>
            <a:off x="1343024" y="1428750"/>
            <a:ext cx="8886825" cy="1285875"/>
          </a:xfrm>
          <a:prstGeom prst="rect">
            <a:avLst/>
          </a:prstGeom>
          <a:solidFill>
            <a:srgbClr val="F9F9F9"/>
          </a:solidFill>
        </p:spPr>
        <p:txBody>
          <a:bodyPr wrap="square" lIns="0" tIns="952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Tibble is a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modern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reimagining of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 frame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Tibbles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designed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(as</a:t>
            </a:r>
            <a:endParaRPr sz="1800">
              <a:latin typeface="Roboto"/>
              <a:cs typeface="Roboto"/>
            </a:endParaRPr>
          </a:p>
          <a:p>
            <a:pPr marL="227965" marR="5080">
              <a:lnSpc>
                <a:spcPct val="116300"/>
              </a:lnSpc>
              <a:spcBef>
                <a:spcPts val="3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much as possible)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drop-in replacements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for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data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frames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that 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fix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those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frustrations.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 concise, and fun,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way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summarise the main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differences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that tibbles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lazy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and 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surly: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they do less and complain more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--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Hadley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Wickham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1097" y="2900045"/>
            <a:ext cx="5381625" cy="1530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marR="427990">
              <a:lnSpc>
                <a:spcPct val="114599"/>
              </a:lnSpc>
              <a:spcBef>
                <a:spcPts val="100"/>
              </a:spcBef>
            </a:pP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learn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about the basics of tibble,</a:t>
            </a:r>
            <a:r>
              <a:rPr dirty="0" sz="1800" spc="-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please  consult the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reference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below:</a:t>
            </a:r>
            <a:endParaRPr sz="1800">
              <a:latin typeface="Roboto"/>
              <a:cs typeface="Roboto"/>
            </a:endParaRPr>
          </a:p>
          <a:p>
            <a:pPr marL="146050" marR="5080" indent="-133985">
              <a:lnSpc>
                <a:spcPct val="118100"/>
              </a:lnSpc>
              <a:spcBef>
                <a:spcPts val="179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Data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frames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and tibbles (Click and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read from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3.6</a:t>
            </a:r>
            <a:r>
              <a:rPr dirty="0" sz="1800" spc="-3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up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 spc="-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to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and including</a:t>
            </a:r>
            <a:r>
              <a:rPr dirty="0" sz="180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3.6.5)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16833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30">
                <a:solidFill>
                  <a:srgbClr val="C2132D"/>
                </a:solidFill>
              </a:rPr>
              <a:t>F</a:t>
            </a:r>
            <a:r>
              <a:rPr dirty="0" sz="3350" spc="10">
                <a:solidFill>
                  <a:srgbClr val="C2132D"/>
                </a:solidFill>
              </a:rPr>
              <a:t>unctions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376044"/>
            <a:ext cx="880046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function call consists of the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function name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followed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one or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more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argument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within 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parentheses.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754" y="3787775"/>
            <a:ext cx="887222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 name: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mean()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 built-in R function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compute mean of a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vector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argument: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first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(LHS </a:t>
            </a:r>
            <a:r>
              <a:rPr dirty="0" sz="1700">
                <a:solidFill>
                  <a:srgbClr val="C2132D"/>
                </a:solidFill>
                <a:latin typeface="Courier New"/>
                <a:cs typeface="Courier New"/>
              </a:rPr>
              <a:t>x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)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specify the data (RHS</a:t>
            </a:r>
            <a:r>
              <a:rPr dirty="0" sz="1800" spc="3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temp_high_forecast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4400" y="2305050"/>
            <a:ext cx="9696450" cy="6096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4367530">
              <a:lnSpc>
                <a:spcPts val="1580"/>
              </a:lnSpc>
              <a:spcBef>
                <a:spcPts val="760"/>
              </a:spcBef>
            </a:pPr>
            <a:r>
              <a:rPr dirty="0" sz="1350" spc="10">
                <a:latin typeface="Courier New"/>
                <a:cs typeface="Courier New"/>
              </a:rPr>
              <a:t>temp_high_forecast = c(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86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84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85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89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89</a:t>
            </a:r>
            <a:r>
              <a:rPr dirty="0" sz="1350" spc="10">
                <a:latin typeface="Courier New"/>
                <a:cs typeface="Courier New"/>
              </a:rPr>
              <a:t>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84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65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81</a:t>
            </a:r>
            <a:r>
              <a:rPr dirty="0" sz="1350" spc="10">
                <a:latin typeface="Courier New"/>
                <a:cs typeface="Courier New"/>
              </a:rPr>
              <a:t>)  mean(x =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3143249"/>
            <a:ext cx="9696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42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9212" y="2809875"/>
            <a:ext cx="0" cy="323850"/>
          </a:xfrm>
          <a:custGeom>
            <a:avLst/>
            <a:gdLst/>
            <a:ahLst/>
            <a:cxnLst/>
            <a:rect l="l" t="t" r="r" b="b"/>
            <a:pathLst>
              <a:path w="0" h="323850">
                <a:moveTo>
                  <a:pt x="0" y="0"/>
                </a:moveTo>
                <a:lnTo>
                  <a:pt x="0" y="323849"/>
                </a:lnTo>
              </a:path>
            </a:pathLst>
          </a:custGeom>
          <a:ln w="47624">
            <a:solidFill>
              <a:srgbClr val="C213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700" y="530225"/>
            <a:ext cx="4307840" cy="1939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Function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Help</a:t>
            </a:r>
            <a:r>
              <a:rPr dirty="0" sz="3350" spc="-1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5">
                <a:solidFill>
                  <a:srgbClr val="C2132D"/>
                </a:solidFill>
                <a:latin typeface="Roboto Condensed"/>
                <a:cs typeface="Roboto Condensed"/>
              </a:rPr>
              <a:t>Page</a:t>
            </a:r>
            <a:endParaRPr sz="3350">
              <a:latin typeface="Roboto Condensed"/>
              <a:cs typeface="Roboto Condensed"/>
            </a:endParaRPr>
          </a:p>
          <a:p>
            <a:pPr marL="12700">
              <a:lnSpc>
                <a:spcPct val="100000"/>
              </a:lnSpc>
              <a:spcBef>
                <a:spcPts val="3005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Check the </a:t>
            </a:r>
            <a:r>
              <a:rPr dirty="0" sz="1800" spc="-20">
                <a:solidFill>
                  <a:srgbClr val="585D60"/>
                </a:solidFill>
                <a:latin typeface="Roboto"/>
                <a:cs typeface="Roboto"/>
              </a:rPr>
              <a:t>function's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help page with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?mean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Class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Activity</a:t>
            </a:r>
            <a:endParaRPr sz="26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3024" y="2809875"/>
            <a:ext cx="8886825" cy="32385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317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25"/>
              </a:spcBef>
            </a:pPr>
            <a:r>
              <a:rPr dirty="0" sz="1850" spc="175" i="1">
                <a:solidFill>
                  <a:srgbClr val="585D60"/>
                </a:solidFill>
                <a:latin typeface="Gill Sans MT"/>
                <a:cs typeface="Gill Sans MT"/>
              </a:rPr>
              <a:t>Please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90" i="1">
                <a:solidFill>
                  <a:srgbClr val="585D60"/>
                </a:solidFill>
                <a:latin typeface="Gill Sans MT"/>
                <a:cs typeface="Gill Sans MT"/>
              </a:rPr>
              <a:t>take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45" i="1">
                <a:solidFill>
                  <a:srgbClr val="585D60"/>
                </a:solidFill>
                <a:latin typeface="Gill Sans MT"/>
                <a:cs typeface="Gill Sans MT"/>
              </a:rPr>
              <a:t>2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45" i="1">
                <a:solidFill>
                  <a:srgbClr val="585D60"/>
                </a:solidFill>
                <a:latin typeface="Gill Sans MT"/>
                <a:cs typeface="Gill Sans MT"/>
              </a:rPr>
              <a:t>minutes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20" i="1">
                <a:solidFill>
                  <a:srgbClr val="585D60"/>
                </a:solidFill>
                <a:latin typeface="Gill Sans MT"/>
                <a:cs typeface="Gill Sans MT"/>
              </a:rPr>
              <a:t>to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35" i="1">
                <a:solidFill>
                  <a:srgbClr val="585D60"/>
                </a:solidFill>
                <a:latin typeface="Gill Sans MT"/>
                <a:cs typeface="Gill Sans MT"/>
              </a:rPr>
              <a:t>investigate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0" i="1">
                <a:solidFill>
                  <a:srgbClr val="585D60"/>
                </a:solidFill>
                <a:latin typeface="Gill Sans MT"/>
                <a:cs typeface="Gill Sans MT"/>
              </a:rPr>
              <a:t>the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4" i="1">
                <a:solidFill>
                  <a:srgbClr val="585D60"/>
                </a:solidFill>
                <a:latin typeface="Gill Sans MT"/>
                <a:cs typeface="Gill Sans MT"/>
              </a:rPr>
              <a:t>help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45" i="1">
                <a:solidFill>
                  <a:srgbClr val="585D60"/>
                </a:solidFill>
                <a:latin typeface="Gill Sans MT"/>
                <a:cs typeface="Gill Sans MT"/>
              </a:rPr>
              <a:t>page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14" i="1">
                <a:solidFill>
                  <a:srgbClr val="585D60"/>
                </a:solidFill>
                <a:latin typeface="Gill Sans MT"/>
                <a:cs typeface="Gill Sans MT"/>
              </a:rPr>
              <a:t>for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750" spc="-25" i="1">
                <a:solidFill>
                  <a:srgbClr val="C2132D"/>
                </a:solidFill>
                <a:latin typeface="Courier New"/>
                <a:cs typeface="Courier New"/>
              </a:rPr>
              <a:t>mean</a:t>
            </a:r>
            <a:r>
              <a:rPr dirty="0" sz="1750" spc="-600" i="1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50" spc="105" i="1">
                <a:solidFill>
                  <a:srgbClr val="585D60"/>
                </a:solidFill>
                <a:latin typeface="Gill Sans MT"/>
                <a:cs typeface="Gill Sans MT"/>
              </a:rPr>
              <a:t>in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25" i="1">
                <a:solidFill>
                  <a:srgbClr val="585D60"/>
                </a:solidFill>
                <a:latin typeface="Gill Sans MT"/>
                <a:cs typeface="Gill Sans MT"/>
              </a:rPr>
              <a:t>R</a:t>
            </a:r>
            <a:r>
              <a:rPr dirty="0" sz="1850" spc="-70" i="1">
                <a:solidFill>
                  <a:srgbClr val="585D60"/>
                </a:solidFill>
                <a:latin typeface="Gill Sans MT"/>
                <a:cs typeface="Gill Sans MT"/>
              </a:rPr>
              <a:t> </a:t>
            </a:r>
            <a:r>
              <a:rPr dirty="0" sz="1850" spc="135" i="1">
                <a:solidFill>
                  <a:srgbClr val="585D60"/>
                </a:solidFill>
                <a:latin typeface="Gill Sans MT"/>
                <a:cs typeface="Gill Sans MT"/>
              </a:rPr>
              <a:t>Studio.</a:t>
            </a:r>
            <a:endParaRPr sz="185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8754" y="3997325"/>
            <a:ext cx="4341495" cy="2042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Usage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section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arguments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default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values?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Arguments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section</a:t>
            </a:r>
            <a:endParaRPr sz="1800">
              <a:latin typeface="Roboto"/>
              <a:cs typeface="Roboto"/>
            </a:endParaRPr>
          </a:p>
          <a:p>
            <a:pPr lvl="1" marL="527050" indent="-134620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527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does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trim</a:t>
            </a:r>
            <a:r>
              <a:rPr dirty="0" sz="1700" spc="-585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do?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Run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Example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3362325"/>
            <a:ext cx="9696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mean(x = temp_high_forecast, trim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0</a:t>
            </a:r>
            <a:r>
              <a:rPr dirty="0" sz="1350" spc="10">
                <a:latin typeface="Courier New"/>
                <a:cs typeface="Courier New"/>
              </a:rPr>
              <a:t>, na.rm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5">
                <a:latin typeface="Courier New"/>
                <a:cs typeface="Courier New"/>
              </a:rPr>
              <a:t> </a:t>
            </a: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...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43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03080" y="182880"/>
            <a:ext cx="1978660" cy="966469"/>
          </a:xfrm>
          <a:custGeom>
            <a:avLst/>
            <a:gdLst/>
            <a:ahLst/>
            <a:cxnLst/>
            <a:rect l="l" t="t" r="r" b="b"/>
            <a:pathLst>
              <a:path w="1978659" h="966469">
                <a:moveTo>
                  <a:pt x="1978152" y="966216"/>
                </a:moveTo>
                <a:lnTo>
                  <a:pt x="0" y="966216"/>
                </a:lnTo>
                <a:lnTo>
                  <a:pt x="0" y="0"/>
                </a:lnTo>
                <a:lnTo>
                  <a:pt x="1978152" y="0"/>
                </a:lnTo>
                <a:lnTo>
                  <a:pt x="1978152" y="102870"/>
                </a:lnTo>
                <a:lnTo>
                  <a:pt x="274319" y="102870"/>
                </a:lnTo>
                <a:lnTo>
                  <a:pt x="261182" y="103504"/>
                </a:lnTo>
                <a:lnTo>
                  <a:pt x="223287" y="113020"/>
                </a:lnTo>
                <a:lnTo>
                  <a:pt x="189762" y="133087"/>
                </a:lnTo>
                <a:lnTo>
                  <a:pt x="163420" y="162120"/>
                </a:lnTo>
                <a:lnTo>
                  <a:pt x="146677" y="197568"/>
                </a:lnTo>
                <a:lnTo>
                  <a:pt x="140969" y="236220"/>
                </a:lnTo>
                <a:lnTo>
                  <a:pt x="140969" y="655320"/>
                </a:lnTo>
                <a:lnTo>
                  <a:pt x="146677" y="693971"/>
                </a:lnTo>
                <a:lnTo>
                  <a:pt x="163420" y="729419"/>
                </a:lnTo>
                <a:lnTo>
                  <a:pt x="189762" y="758452"/>
                </a:lnTo>
                <a:lnTo>
                  <a:pt x="223287" y="778519"/>
                </a:lnTo>
                <a:lnTo>
                  <a:pt x="261182" y="788035"/>
                </a:lnTo>
                <a:lnTo>
                  <a:pt x="274319" y="788670"/>
                </a:lnTo>
                <a:lnTo>
                  <a:pt x="1978152" y="788670"/>
                </a:lnTo>
                <a:lnTo>
                  <a:pt x="1978152" y="966216"/>
                </a:lnTo>
                <a:close/>
              </a:path>
              <a:path w="1978659" h="966469">
                <a:moveTo>
                  <a:pt x="1978152" y="788670"/>
                </a:moveTo>
                <a:lnTo>
                  <a:pt x="1703069" y="788670"/>
                </a:lnTo>
                <a:lnTo>
                  <a:pt x="1716205" y="788035"/>
                </a:lnTo>
                <a:lnTo>
                  <a:pt x="1729088" y="786132"/>
                </a:lnTo>
                <a:lnTo>
                  <a:pt x="1765992" y="772906"/>
                </a:lnTo>
                <a:lnTo>
                  <a:pt x="1797360" y="749612"/>
                </a:lnTo>
                <a:lnTo>
                  <a:pt x="1820653" y="718244"/>
                </a:lnTo>
                <a:lnTo>
                  <a:pt x="1833880" y="681340"/>
                </a:lnTo>
                <a:lnTo>
                  <a:pt x="1836419" y="655320"/>
                </a:lnTo>
                <a:lnTo>
                  <a:pt x="1836419" y="236220"/>
                </a:lnTo>
                <a:lnTo>
                  <a:pt x="1830708" y="197568"/>
                </a:lnTo>
                <a:lnTo>
                  <a:pt x="1813965" y="162120"/>
                </a:lnTo>
                <a:lnTo>
                  <a:pt x="1787623" y="133087"/>
                </a:lnTo>
                <a:lnTo>
                  <a:pt x="1754098" y="113020"/>
                </a:lnTo>
                <a:lnTo>
                  <a:pt x="1716205" y="103504"/>
                </a:lnTo>
                <a:lnTo>
                  <a:pt x="1703069" y="102870"/>
                </a:lnTo>
                <a:lnTo>
                  <a:pt x="1978152" y="102870"/>
                </a:lnTo>
                <a:lnTo>
                  <a:pt x="1978152" y="788670"/>
                </a:lnTo>
                <a:close/>
              </a:path>
            </a:pathLst>
          </a:custGeom>
          <a:solidFill>
            <a:srgbClr val="323232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48811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1565780" y="676274"/>
                </a:moveTo>
                <a:lnTo>
                  <a:pt x="120144" y="676274"/>
                </a:lnTo>
                <a:lnTo>
                  <a:pt x="111782" y="675451"/>
                </a:lnTo>
                <a:lnTo>
                  <a:pt x="71578" y="663255"/>
                </a:lnTo>
                <a:lnTo>
                  <a:pt x="31692" y="632642"/>
                </a:lnTo>
                <a:lnTo>
                  <a:pt x="6556" y="589095"/>
                </a:lnTo>
                <a:lnTo>
                  <a:pt x="0" y="556130"/>
                </a:lnTo>
                <a:lnTo>
                  <a:pt x="0" y="120144"/>
                </a:lnTo>
                <a:lnTo>
                  <a:pt x="13018" y="71578"/>
                </a:lnTo>
                <a:lnTo>
                  <a:pt x="43632" y="31692"/>
                </a:lnTo>
                <a:lnTo>
                  <a:pt x="87178" y="6557"/>
                </a:lnTo>
                <a:lnTo>
                  <a:pt x="120144" y="0"/>
                </a:lnTo>
                <a:lnTo>
                  <a:pt x="1565780" y="0"/>
                </a:lnTo>
                <a:lnTo>
                  <a:pt x="1614345" y="13019"/>
                </a:lnTo>
                <a:lnTo>
                  <a:pt x="1654232" y="43632"/>
                </a:lnTo>
                <a:lnTo>
                  <a:pt x="1679366" y="87179"/>
                </a:lnTo>
                <a:lnTo>
                  <a:pt x="1685925" y="120144"/>
                </a:lnTo>
                <a:lnTo>
                  <a:pt x="1685925" y="556130"/>
                </a:lnTo>
                <a:lnTo>
                  <a:pt x="1672904" y="604696"/>
                </a:lnTo>
                <a:lnTo>
                  <a:pt x="1642292" y="644582"/>
                </a:lnTo>
                <a:lnTo>
                  <a:pt x="1598743" y="669717"/>
                </a:lnTo>
                <a:lnTo>
                  <a:pt x="1565780" y="676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48810" y="290512"/>
            <a:ext cx="1685925" cy="676275"/>
          </a:xfrm>
          <a:custGeom>
            <a:avLst/>
            <a:gdLst/>
            <a:ahLst/>
            <a:cxnLst/>
            <a:rect l="l" t="t" r="r" b="b"/>
            <a:pathLst>
              <a:path w="1685925" h="676275">
                <a:moveTo>
                  <a:pt x="0" y="547687"/>
                </a:moveTo>
                <a:lnTo>
                  <a:pt x="0" y="128587"/>
                </a:lnTo>
                <a:lnTo>
                  <a:pt x="0" y="120144"/>
                </a:lnTo>
                <a:lnTo>
                  <a:pt x="823" y="111782"/>
                </a:lnTo>
                <a:lnTo>
                  <a:pt x="2470" y="103501"/>
                </a:lnTo>
                <a:lnTo>
                  <a:pt x="4117" y="95220"/>
                </a:lnTo>
                <a:lnTo>
                  <a:pt x="6556" y="87179"/>
                </a:lnTo>
                <a:lnTo>
                  <a:pt x="9787" y="79379"/>
                </a:lnTo>
                <a:lnTo>
                  <a:pt x="13018" y="71578"/>
                </a:lnTo>
                <a:lnTo>
                  <a:pt x="37662" y="37662"/>
                </a:lnTo>
                <a:lnTo>
                  <a:pt x="43632" y="31692"/>
                </a:lnTo>
                <a:lnTo>
                  <a:pt x="50127" y="26361"/>
                </a:lnTo>
                <a:lnTo>
                  <a:pt x="57147" y="21670"/>
                </a:lnTo>
                <a:lnTo>
                  <a:pt x="64167" y="16980"/>
                </a:lnTo>
                <a:lnTo>
                  <a:pt x="71577" y="13019"/>
                </a:lnTo>
                <a:lnTo>
                  <a:pt x="79378" y="9788"/>
                </a:lnTo>
                <a:lnTo>
                  <a:pt x="87178" y="6557"/>
                </a:lnTo>
                <a:lnTo>
                  <a:pt x="95219" y="4117"/>
                </a:lnTo>
                <a:lnTo>
                  <a:pt x="103501" y="2470"/>
                </a:lnTo>
                <a:lnTo>
                  <a:pt x="111782" y="823"/>
                </a:lnTo>
                <a:lnTo>
                  <a:pt x="120144" y="0"/>
                </a:lnTo>
                <a:lnTo>
                  <a:pt x="128588" y="0"/>
                </a:lnTo>
                <a:lnTo>
                  <a:pt x="1557337" y="0"/>
                </a:lnTo>
                <a:lnTo>
                  <a:pt x="1565780" y="0"/>
                </a:lnTo>
                <a:lnTo>
                  <a:pt x="1574142" y="823"/>
                </a:lnTo>
                <a:lnTo>
                  <a:pt x="1582422" y="2470"/>
                </a:lnTo>
                <a:lnTo>
                  <a:pt x="1590703" y="4117"/>
                </a:lnTo>
                <a:lnTo>
                  <a:pt x="1598743" y="6557"/>
                </a:lnTo>
                <a:lnTo>
                  <a:pt x="1606544" y="9788"/>
                </a:lnTo>
                <a:lnTo>
                  <a:pt x="1614344" y="13019"/>
                </a:lnTo>
                <a:lnTo>
                  <a:pt x="1648262" y="37662"/>
                </a:lnTo>
                <a:lnTo>
                  <a:pt x="1672904" y="71578"/>
                </a:lnTo>
                <a:lnTo>
                  <a:pt x="1685101" y="111782"/>
                </a:lnTo>
                <a:lnTo>
                  <a:pt x="1685925" y="120144"/>
                </a:lnTo>
                <a:lnTo>
                  <a:pt x="1685925" y="128587"/>
                </a:lnTo>
                <a:lnTo>
                  <a:pt x="1685925" y="547687"/>
                </a:lnTo>
                <a:lnTo>
                  <a:pt x="1685925" y="556130"/>
                </a:lnTo>
                <a:lnTo>
                  <a:pt x="1685101" y="564492"/>
                </a:lnTo>
                <a:lnTo>
                  <a:pt x="1672904" y="604696"/>
                </a:lnTo>
                <a:lnTo>
                  <a:pt x="1648262" y="638612"/>
                </a:lnTo>
                <a:lnTo>
                  <a:pt x="1628775" y="654603"/>
                </a:lnTo>
                <a:lnTo>
                  <a:pt x="1621754" y="659294"/>
                </a:lnTo>
                <a:lnTo>
                  <a:pt x="1614344" y="663255"/>
                </a:lnTo>
                <a:lnTo>
                  <a:pt x="1606544" y="666486"/>
                </a:lnTo>
                <a:lnTo>
                  <a:pt x="1598743" y="669717"/>
                </a:lnTo>
                <a:lnTo>
                  <a:pt x="1590703" y="672156"/>
                </a:lnTo>
                <a:lnTo>
                  <a:pt x="1582422" y="673804"/>
                </a:lnTo>
                <a:lnTo>
                  <a:pt x="1574142" y="675451"/>
                </a:lnTo>
                <a:lnTo>
                  <a:pt x="1565780" y="676274"/>
                </a:lnTo>
                <a:lnTo>
                  <a:pt x="1557337" y="676274"/>
                </a:lnTo>
                <a:lnTo>
                  <a:pt x="128588" y="676274"/>
                </a:lnTo>
                <a:lnTo>
                  <a:pt x="120144" y="676274"/>
                </a:lnTo>
                <a:lnTo>
                  <a:pt x="111782" y="675451"/>
                </a:lnTo>
                <a:lnTo>
                  <a:pt x="103501" y="673804"/>
                </a:lnTo>
                <a:lnTo>
                  <a:pt x="95219" y="672156"/>
                </a:lnTo>
                <a:lnTo>
                  <a:pt x="87178" y="669717"/>
                </a:lnTo>
                <a:lnTo>
                  <a:pt x="79378" y="666486"/>
                </a:lnTo>
                <a:lnTo>
                  <a:pt x="71578" y="663255"/>
                </a:lnTo>
                <a:lnTo>
                  <a:pt x="64167" y="659294"/>
                </a:lnTo>
                <a:lnTo>
                  <a:pt x="57147" y="654603"/>
                </a:lnTo>
                <a:lnTo>
                  <a:pt x="50127" y="649913"/>
                </a:lnTo>
                <a:lnTo>
                  <a:pt x="21670" y="619126"/>
                </a:lnTo>
                <a:lnTo>
                  <a:pt x="16979" y="612106"/>
                </a:lnTo>
                <a:lnTo>
                  <a:pt x="13018" y="604696"/>
                </a:lnTo>
                <a:lnTo>
                  <a:pt x="9787" y="596895"/>
                </a:lnTo>
                <a:lnTo>
                  <a:pt x="6556" y="589095"/>
                </a:lnTo>
                <a:lnTo>
                  <a:pt x="4117" y="581054"/>
                </a:lnTo>
                <a:lnTo>
                  <a:pt x="2470" y="572773"/>
                </a:lnTo>
                <a:lnTo>
                  <a:pt x="823" y="564492"/>
                </a:lnTo>
                <a:lnTo>
                  <a:pt x="0" y="556130"/>
                </a:lnTo>
                <a:lnTo>
                  <a:pt x="0" y="547687"/>
                </a:lnTo>
                <a:close/>
              </a:path>
            </a:pathLst>
          </a:custGeom>
          <a:ln w="28574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694912" y="320675"/>
            <a:ext cx="1397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C2132D"/>
                </a:solidFill>
                <a:latin typeface="Courier New"/>
                <a:cs typeface="Courier New"/>
              </a:rPr>
              <a:t>02:00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720850"/>
            <a:ext cx="2521585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Match 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by</a:t>
            </a:r>
            <a:r>
              <a:rPr dirty="0" sz="2600" spc="-6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500" spc="50">
                <a:solidFill>
                  <a:srgbClr val="C2132D"/>
                </a:solidFill>
                <a:latin typeface="Roboto Condensed"/>
                <a:cs typeface="Roboto Condensed"/>
              </a:rPr>
              <a:t>positions</a:t>
            </a:r>
            <a:endParaRPr sz="25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4806" y="1720850"/>
            <a:ext cx="2185670" cy="425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Match </a:t>
            </a:r>
            <a:r>
              <a:rPr dirty="0" sz="2600">
                <a:solidFill>
                  <a:srgbClr val="C2132D"/>
                </a:solidFill>
                <a:latin typeface="Roboto Condensed"/>
                <a:cs typeface="Roboto Condensed"/>
              </a:rPr>
              <a:t>by</a:t>
            </a:r>
            <a:r>
              <a:rPr dirty="0" sz="2600" spc="-6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500" spc="65">
                <a:solidFill>
                  <a:srgbClr val="C2132D"/>
                </a:solidFill>
                <a:latin typeface="Roboto Condensed"/>
                <a:cs typeface="Roboto Condensed"/>
              </a:rPr>
              <a:t>names</a:t>
            </a:r>
            <a:endParaRPr sz="25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34321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5">
                <a:solidFill>
                  <a:srgbClr val="C2132D"/>
                </a:solidFill>
              </a:rPr>
              <a:t>Function</a:t>
            </a:r>
            <a:r>
              <a:rPr dirty="0" sz="3350" spc="-35">
                <a:solidFill>
                  <a:srgbClr val="C2132D"/>
                </a:solidFill>
              </a:rPr>
              <a:t> </a:t>
            </a:r>
            <a:r>
              <a:rPr dirty="0" sz="3350" spc="5">
                <a:solidFill>
                  <a:srgbClr val="C2132D"/>
                </a:solidFill>
              </a:rPr>
              <a:t>Arguments</a:t>
            </a:r>
            <a:endParaRPr sz="3350"/>
          </a:p>
        </p:txBody>
      </p:sp>
      <p:sp>
        <p:nvSpPr>
          <p:cNvPr id="5" name="object 5"/>
          <p:cNvSpPr txBox="1"/>
          <p:nvPr/>
        </p:nvSpPr>
        <p:spPr>
          <a:xfrm>
            <a:off x="914400" y="248602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mean(temp_high_forecast,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0.1</a:t>
            </a:r>
            <a:r>
              <a:rPr dirty="0" sz="1350" spc="10">
                <a:latin typeface="Courier New"/>
                <a:cs typeface="Courier New"/>
              </a:rPr>
              <a:t>,</a:t>
            </a:r>
            <a:r>
              <a:rPr dirty="0" sz="1350" spc="-1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TRUE</a:t>
            </a:r>
            <a:r>
              <a:rPr dirty="0" sz="1350" spc="10">
                <a:latin typeface="Courier New"/>
                <a:cs typeface="Courier New"/>
              </a:rPr>
              <a:t>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3124199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48399" y="289559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39399" y="2895599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81737" y="2911475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9849" y="2895599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9849" y="2924174"/>
            <a:ext cx="3057525" cy="85725"/>
          </a:xfrm>
          <a:custGeom>
            <a:avLst/>
            <a:gdLst/>
            <a:ahLst/>
            <a:cxnLst/>
            <a:rect l="l" t="t" r="r" b="b"/>
            <a:pathLst>
              <a:path w="3057525" h="85725">
                <a:moveTo>
                  <a:pt x="3020346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020346" y="0"/>
                </a:lnTo>
                <a:lnTo>
                  <a:pt x="3052086" y="21208"/>
                </a:lnTo>
                <a:lnTo>
                  <a:pt x="3057524" y="37178"/>
                </a:lnTo>
                <a:lnTo>
                  <a:pt x="3057524" y="48546"/>
                </a:lnTo>
                <a:lnTo>
                  <a:pt x="3036316" y="80287"/>
                </a:lnTo>
                <a:lnTo>
                  <a:pt x="302034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48399" y="248602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mean(x = temp_high_forecast, trim =</a:t>
            </a:r>
            <a:r>
              <a:rPr dirty="0" sz="1350" spc="-60"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0.1</a:t>
            </a:r>
            <a:r>
              <a:rPr dirty="0" sz="1350" spc="10"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8399" y="3267075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44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8399" y="2943224"/>
            <a:ext cx="4335353" cy="2239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50603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Use </a:t>
            </a:r>
            <a:r>
              <a:rPr dirty="0" sz="3350" spc="5">
                <a:solidFill>
                  <a:srgbClr val="C2132D"/>
                </a:solidFill>
              </a:rPr>
              <a:t>Functions </a:t>
            </a:r>
            <a:r>
              <a:rPr dirty="0" sz="3350">
                <a:solidFill>
                  <a:srgbClr val="C2132D"/>
                </a:solidFill>
              </a:rPr>
              <a:t>from</a:t>
            </a:r>
            <a:r>
              <a:rPr dirty="0" sz="3350" spc="-5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Packages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914400" y="165735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dplyr::cummean(temp_high_forecast)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2724150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05399" y="2724150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7737" y="2740025"/>
            <a:ext cx="430847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4209415" algn="l"/>
              </a:tabLst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	</a:t>
            </a: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5850" y="2724150"/>
            <a:ext cx="4019550" cy="142875"/>
          </a:xfrm>
          <a:custGeom>
            <a:avLst/>
            <a:gdLst/>
            <a:ahLst/>
            <a:cxnLst/>
            <a:rect l="l" t="t" r="r" b="b"/>
            <a:pathLst>
              <a:path w="4019550" h="142875">
                <a:moveTo>
                  <a:pt x="0" y="0"/>
                </a:moveTo>
                <a:lnTo>
                  <a:pt x="4019549" y="0"/>
                </a:lnTo>
                <a:lnTo>
                  <a:pt x="4019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5849" y="2752725"/>
            <a:ext cx="2400300" cy="85725"/>
          </a:xfrm>
          <a:custGeom>
            <a:avLst/>
            <a:gdLst/>
            <a:ahLst/>
            <a:cxnLst/>
            <a:rect l="l" t="t" r="r" b="b"/>
            <a:pathLst>
              <a:path w="2400300" h="85725">
                <a:moveTo>
                  <a:pt x="2363121" y="85724"/>
                </a:moveTo>
                <a:lnTo>
                  <a:pt x="37178" y="85724"/>
                </a:lnTo>
                <a:lnTo>
                  <a:pt x="31710" y="84637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363121" y="0"/>
                </a:lnTo>
                <a:lnTo>
                  <a:pt x="2394861" y="21208"/>
                </a:lnTo>
                <a:lnTo>
                  <a:pt x="2400299" y="37178"/>
                </a:lnTo>
                <a:lnTo>
                  <a:pt x="2400299" y="48546"/>
                </a:lnTo>
                <a:lnTo>
                  <a:pt x="2379091" y="80287"/>
                </a:lnTo>
                <a:lnTo>
                  <a:pt x="2363121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4400" y="2305050"/>
            <a:ext cx="44005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 86.00000 85.00000 85.00000</a:t>
            </a:r>
            <a:r>
              <a:rPr dirty="0" sz="1350" spc="-6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86.0000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" y="3095624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latin typeface="Courier New"/>
                <a:cs typeface="Courier New"/>
              </a:rPr>
              <a:t>dplyr::first(temp_high_forecast)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4400" y="3743325"/>
            <a:ext cx="4362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400" y="438150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latin typeface="Courier New"/>
                <a:cs typeface="Courier New"/>
              </a:rPr>
              <a:t>dplyr::last(temp_high_forecast)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4400" y="5029200"/>
            <a:ext cx="4362450" cy="41910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5250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750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81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45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33019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>
                <a:solidFill>
                  <a:srgbClr val="C2132D"/>
                </a:solidFill>
              </a:rPr>
              <a:t>Write </a:t>
            </a:r>
            <a:r>
              <a:rPr dirty="0" spc="-25">
                <a:solidFill>
                  <a:srgbClr val="C2132D"/>
                </a:solidFill>
              </a:rPr>
              <a:t>Your </a:t>
            </a:r>
            <a:r>
              <a:rPr dirty="0" spc="15">
                <a:solidFill>
                  <a:srgbClr val="C2132D"/>
                </a:solidFill>
              </a:rPr>
              <a:t>Own</a:t>
            </a:r>
            <a:r>
              <a:rPr dirty="0" spc="-10">
                <a:solidFill>
                  <a:srgbClr val="C2132D"/>
                </a:solidFill>
              </a:rPr>
              <a:t> </a:t>
            </a:r>
            <a:r>
              <a:rPr dirty="0" spc="5">
                <a:solidFill>
                  <a:srgbClr val="C2132D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533525"/>
            <a:ext cx="9696450" cy="199072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96520" rIns="0" bIns="0" rtlCol="0" vert="horz">
            <a:spAutoFit/>
          </a:bodyPr>
          <a:lstStyle/>
          <a:p>
            <a:pPr marL="107950" marR="5410200">
              <a:lnSpc>
                <a:spcPts val="1580"/>
              </a:lnSpc>
              <a:spcBef>
                <a:spcPts val="760"/>
              </a:spcBef>
              <a:buChar char="❖"/>
              <a:tabLst>
                <a:tab pos="317500" algn="l"/>
                <a:tab pos="525145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function_name &lt;- function(arguments) </a:t>
            </a:r>
            <a:r>
              <a:rPr dirty="0" sz="1350" spc="-57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	function_body</a:t>
            </a:r>
            <a:endParaRPr sz="1350">
              <a:latin typeface="Courier New"/>
              <a:cs typeface="Courier New"/>
            </a:endParaRPr>
          </a:p>
          <a:p>
            <a:pPr marL="316865" indent="-209550">
              <a:lnSpc>
                <a:spcPts val="1500"/>
              </a:lnSpc>
              <a:buChar char="❖"/>
              <a:tabLst>
                <a:tab pos="317500" algn="l"/>
              </a:tabLst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316865" marR="5514340" indent="-208915">
              <a:lnSpc>
                <a:spcPts val="1580"/>
              </a:lnSpc>
              <a:spcBef>
                <a:spcPts val="65"/>
              </a:spcBef>
            </a:pPr>
            <a:r>
              <a:rPr dirty="0" sz="1350" spc="10">
                <a:latin typeface="Courier New"/>
                <a:cs typeface="Courier New"/>
              </a:rPr>
              <a:t>my_mean &lt;- </a:t>
            </a:r>
            <a:r>
              <a:rPr dirty="0" sz="1350" spc="10" b="1">
                <a:solidFill>
                  <a:srgbClr val="000080"/>
                </a:solidFill>
                <a:latin typeface="Courier New"/>
                <a:cs typeface="Courier New"/>
              </a:rPr>
              <a:t>function</a:t>
            </a:r>
            <a:r>
              <a:rPr dirty="0" sz="1350" spc="10">
                <a:latin typeface="Courier New"/>
                <a:cs typeface="Courier New"/>
              </a:rPr>
              <a:t>(x, na.rm = </a:t>
            </a:r>
            <a:r>
              <a:rPr dirty="0" sz="1350" spc="10">
                <a:solidFill>
                  <a:srgbClr val="870000"/>
                </a:solidFill>
                <a:latin typeface="Courier New"/>
                <a:cs typeface="Courier New"/>
              </a:rPr>
              <a:t>FALSE</a:t>
            </a:r>
            <a:r>
              <a:rPr dirty="0" sz="1350" spc="10">
                <a:latin typeface="Courier New"/>
                <a:cs typeface="Courier New"/>
              </a:rPr>
              <a:t>)</a:t>
            </a:r>
            <a:r>
              <a:rPr dirty="0" sz="1350" spc="-7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{  summation &lt;- sum(x, na.rm = na.rm)  summation /</a:t>
            </a:r>
            <a:r>
              <a:rPr dirty="0" sz="1350">
                <a:latin typeface="Courier New"/>
                <a:cs typeface="Courier New"/>
              </a:rPr>
              <a:t> </a:t>
            </a:r>
            <a:r>
              <a:rPr dirty="0" sz="1350" spc="10">
                <a:latin typeface="Courier New"/>
                <a:cs typeface="Courier New"/>
              </a:rPr>
              <a:t>length(x)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ts val="1520"/>
              </a:lnSpc>
            </a:pPr>
            <a:r>
              <a:rPr dirty="0" sz="1350" spc="10"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107950">
              <a:lnSpc>
                <a:spcPct val="100000"/>
              </a:lnSpc>
              <a:spcBef>
                <a:spcPts val="1305"/>
              </a:spcBef>
            </a:pPr>
            <a:r>
              <a:rPr dirty="0" sz="1350" spc="10">
                <a:latin typeface="Courier New"/>
                <a:cs typeface="Courier New"/>
              </a:rPr>
              <a:t>my_mean(temp_high_forecast)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3752850"/>
            <a:ext cx="9696450" cy="40957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5725" rIns="0" bIns="0" rtlCol="0" vert="horz">
            <a:spAutoFit/>
          </a:bodyPr>
          <a:lstStyle/>
          <a:p>
            <a:pPr marL="107950">
              <a:lnSpc>
                <a:spcPct val="100000"/>
              </a:lnSpc>
              <a:spcBef>
                <a:spcPts val="675"/>
              </a:spcBef>
            </a:pP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## [1]</a:t>
            </a:r>
            <a:r>
              <a:rPr dirty="0" sz="1350" spc="5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dirty="0" sz="1350" spc="10">
                <a:solidFill>
                  <a:srgbClr val="777777"/>
                </a:solidFill>
                <a:latin typeface="Courier New"/>
                <a:cs typeface="Courier New"/>
              </a:rPr>
              <a:t>85.42857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6176962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4400" y="6186487"/>
            <a:ext cx="2724150" cy="0"/>
          </a:xfrm>
          <a:custGeom>
            <a:avLst/>
            <a:gdLst/>
            <a:ahLst/>
            <a:cxnLst/>
            <a:rect l="l" t="t" r="r" b="b"/>
            <a:pathLst>
              <a:path w="2724150" h="0">
                <a:moveTo>
                  <a:pt x="0" y="0"/>
                </a:moveTo>
                <a:lnTo>
                  <a:pt x="272414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2902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6266655"/>
            <a:ext cx="2748915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Earo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Wang's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STAT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220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Slides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4711" y="2779776"/>
            <a:ext cx="1673860" cy="914400"/>
          </a:xfrm>
          <a:prstGeom prst="rect"/>
          <a:solidFill>
            <a:srgbClr val="333333"/>
          </a:solidFill>
        </p:spPr>
        <p:txBody>
          <a:bodyPr wrap="square" lIns="0" tIns="1187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35"/>
              </a:spcBef>
            </a:pPr>
            <a:r>
              <a:rPr dirty="0" spc="-1170"/>
              <a:t>D</a:t>
            </a:r>
            <a:r>
              <a:rPr dirty="0" spc="-1170">
                <a:solidFill>
                  <a:srgbClr val="FFFFFF"/>
                </a:solidFill>
              </a:rPr>
              <a:t>D</a:t>
            </a:r>
            <a:r>
              <a:rPr dirty="0" spc="-1170"/>
              <a:t>e</a:t>
            </a:r>
            <a:r>
              <a:rPr dirty="0" spc="-1170">
                <a:solidFill>
                  <a:srgbClr val="FFFFFF"/>
                </a:solidFill>
              </a:rPr>
              <a:t>e</a:t>
            </a:r>
            <a:r>
              <a:rPr dirty="0" spc="-1170"/>
              <a:t>m</a:t>
            </a:r>
            <a:r>
              <a:rPr dirty="0" spc="-1170">
                <a:solidFill>
                  <a:srgbClr val="FFFFFF"/>
                </a:solidFill>
              </a:rPr>
              <a:t>m</a:t>
            </a:r>
            <a:r>
              <a:rPr dirty="0" spc="-1170"/>
              <a:t>o</a:t>
            </a:r>
            <a:r>
              <a:rPr dirty="0" spc="-1170">
                <a:solidFill>
                  <a:srgbClr val="FFFFFF"/>
                </a:solidFill>
              </a:rPr>
              <a:t>o</a:t>
            </a:r>
          </a:p>
        </p:txBody>
      </p:sp>
      <p:sp>
        <p:nvSpPr>
          <p:cNvPr id="3" name="object 3"/>
          <p:cNvSpPr/>
          <p:nvPr/>
        </p:nvSpPr>
        <p:spPr>
          <a:xfrm>
            <a:off x="10628375" y="5995415"/>
            <a:ext cx="897255" cy="491490"/>
          </a:xfrm>
          <a:custGeom>
            <a:avLst/>
            <a:gdLst/>
            <a:ahLst/>
            <a:cxnLst/>
            <a:rect l="l" t="t" r="r" b="b"/>
            <a:pathLst>
              <a:path w="897254" h="491489">
                <a:moveTo>
                  <a:pt x="0" y="0"/>
                </a:moveTo>
                <a:lnTo>
                  <a:pt x="896873" y="0"/>
                </a:lnTo>
                <a:lnTo>
                  <a:pt x="896873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4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dirty="0" sz="1200" spc="-340">
                <a:latin typeface="Roboto"/>
                <a:cs typeface="Roboto"/>
              </a:rPr>
              <a:t>7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7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20700"/>
            <a:ext cx="2005964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">
                <a:solidFill>
                  <a:srgbClr val="C2132D"/>
                </a:solidFill>
                <a:latin typeface="Roboto Condensed"/>
                <a:cs typeface="Roboto Condensed"/>
              </a:rPr>
              <a:t>Your</a:t>
            </a:r>
            <a:r>
              <a:rPr dirty="0" sz="4100" spc="-7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First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14226" y="520700"/>
            <a:ext cx="2091055" cy="654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Script</a:t>
            </a:r>
            <a:r>
              <a:rPr dirty="0" sz="4100" spc="-8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4100" spc="10">
                <a:solidFill>
                  <a:srgbClr val="C2132D"/>
                </a:solidFill>
                <a:latin typeface="Roboto Condensed"/>
                <a:cs typeface="Roboto Condensed"/>
              </a:rPr>
              <a:t>File</a:t>
            </a:r>
            <a:endParaRPr sz="410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530350"/>
            <a:ext cx="2661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Refer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our in class</a:t>
            </a:r>
            <a:r>
              <a:rPr dirty="0" sz="1800" spc="-7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9424" y="633814"/>
            <a:ext cx="592455" cy="456565"/>
          </a:xfrm>
          <a:custGeom>
            <a:avLst/>
            <a:gdLst/>
            <a:ahLst/>
            <a:cxnLst/>
            <a:rect l="l" t="t" r="r" b="b"/>
            <a:pathLst>
              <a:path w="592454" h="456565">
                <a:moveTo>
                  <a:pt x="344844" y="456396"/>
                </a:moveTo>
                <a:lnTo>
                  <a:pt x="243886" y="456396"/>
                </a:lnTo>
                <a:lnTo>
                  <a:pt x="243886" y="393336"/>
                </a:lnTo>
                <a:lnTo>
                  <a:pt x="186720" y="382487"/>
                </a:lnTo>
                <a:lnTo>
                  <a:pt x="134901" y="364559"/>
                </a:lnTo>
                <a:lnTo>
                  <a:pt x="89687" y="340396"/>
                </a:lnTo>
                <a:lnTo>
                  <a:pt x="52333" y="310840"/>
                </a:lnTo>
                <a:lnTo>
                  <a:pt x="24096" y="276735"/>
                </a:lnTo>
                <a:lnTo>
                  <a:pt x="6233" y="238923"/>
                </a:lnTo>
                <a:lnTo>
                  <a:pt x="0" y="198247"/>
                </a:lnTo>
                <a:lnTo>
                  <a:pt x="4769" y="162605"/>
                </a:lnTo>
                <a:lnTo>
                  <a:pt x="40413" y="98176"/>
                </a:lnTo>
                <a:lnTo>
                  <a:pt x="69615" y="70508"/>
                </a:lnTo>
                <a:lnTo>
                  <a:pt x="105287" y="46616"/>
                </a:lnTo>
                <a:lnTo>
                  <a:pt x="146593" y="27060"/>
                </a:lnTo>
                <a:lnTo>
                  <a:pt x="192695" y="12399"/>
                </a:lnTo>
                <a:lnTo>
                  <a:pt x="242758" y="3193"/>
                </a:lnTo>
                <a:lnTo>
                  <a:pt x="295944" y="0"/>
                </a:lnTo>
                <a:lnTo>
                  <a:pt x="349130" y="3193"/>
                </a:lnTo>
                <a:lnTo>
                  <a:pt x="399193" y="12399"/>
                </a:lnTo>
                <a:lnTo>
                  <a:pt x="445296" y="27060"/>
                </a:lnTo>
                <a:lnTo>
                  <a:pt x="486601" y="46616"/>
                </a:lnTo>
                <a:lnTo>
                  <a:pt x="522273" y="70508"/>
                </a:lnTo>
                <a:lnTo>
                  <a:pt x="529680" y="77526"/>
                </a:lnTo>
                <a:lnTo>
                  <a:pt x="341278" y="77526"/>
                </a:lnTo>
                <a:lnTo>
                  <a:pt x="281496" y="82362"/>
                </a:lnTo>
                <a:lnTo>
                  <a:pt x="227768" y="96014"/>
                </a:lnTo>
                <a:lnTo>
                  <a:pt x="182240" y="117193"/>
                </a:lnTo>
                <a:lnTo>
                  <a:pt x="147061" y="144612"/>
                </a:lnTo>
                <a:lnTo>
                  <a:pt x="124378" y="176983"/>
                </a:lnTo>
                <a:lnTo>
                  <a:pt x="116340" y="213019"/>
                </a:lnTo>
                <a:lnTo>
                  <a:pt x="125653" y="251716"/>
                </a:lnTo>
                <a:lnTo>
                  <a:pt x="151805" y="286050"/>
                </a:lnTo>
                <a:lnTo>
                  <a:pt x="192111" y="314404"/>
                </a:lnTo>
                <a:lnTo>
                  <a:pt x="243887" y="335166"/>
                </a:lnTo>
                <a:lnTo>
                  <a:pt x="344742" y="335166"/>
                </a:lnTo>
                <a:lnTo>
                  <a:pt x="344742" y="348409"/>
                </a:lnTo>
                <a:lnTo>
                  <a:pt x="506482" y="348409"/>
                </a:lnTo>
                <a:lnTo>
                  <a:pt x="524961" y="379583"/>
                </a:lnTo>
                <a:lnTo>
                  <a:pt x="415545" y="379583"/>
                </a:lnTo>
                <a:lnTo>
                  <a:pt x="398610" y="384202"/>
                </a:lnTo>
                <a:lnTo>
                  <a:pt x="381149" y="388115"/>
                </a:lnTo>
                <a:lnTo>
                  <a:pt x="363211" y="391302"/>
                </a:lnTo>
                <a:lnTo>
                  <a:pt x="344844" y="393743"/>
                </a:lnTo>
                <a:lnTo>
                  <a:pt x="344844" y="456396"/>
                </a:lnTo>
                <a:close/>
              </a:path>
              <a:path w="592454" h="456565">
                <a:moveTo>
                  <a:pt x="526092" y="321413"/>
                </a:moveTo>
                <a:lnTo>
                  <a:pt x="485532" y="321413"/>
                </a:lnTo>
                <a:lnTo>
                  <a:pt x="515547" y="302456"/>
                </a:lnTo>
                <a:lnTo>
                  <a:pt x="538074" y="278180"/>
                </a:lnTo>
                <a:lnTo>
                  <a:pt x="552234" y="248421"/>
                </a:lnTo>
                <a:lnTo>
                  <a:pt x="557150" y="213019"/>
                </a:lnTo>
                <a:lnTo>
                  <a:pt x="549783" y="170333"/>
                </a:lnTo>
                <a:lnTo>
                  <a:pt x="528780" y="136100"/>
                </a:lnTo>
                <a:lnTo>
                  <a:pt x="495783" y="110011"/>
                </a:lnTo>
                <a:lnTo>
                  <a:pt x="452438" y="91758"/>
                </a:lnTo>
                <a:lnTo>
                  <a:pt x="400388" y="81032"/>
                </a:lnTo>
                <a:lnTo>
                  <a:pt x="341278" y="77526"/>
                </a:lnTo>
                <a:lnTo>
                  <a:pt x="529680" y="77526"/>
                </a:lnTo>
                <a:lnTo>
                  <a:pt x="551475" y="98176"/>
                </a:lnTo>
                <a:lnTo>
                  <a:pt x="573369" y="129061"/>
                </a:lnTo>
                <a:lnTo>
                  <a:pt x="587120" y="162605"/>
                </a:lnTo>
                <a:lnTo>
                  <a:pt x="591889" y="198247"/>
                </a:lnTo>
                <a:lnTo>
                  <a:pt x="585625" y="238965"/>
                </a:lnTo>
                <a:lnTo>
                  <a:pt x="567681" y="276817"/>
                </a:lnTo>
                <a:lnTo>
                  <a:pt x="539327" y="310964"/>
                </a:lnTo>
                <a:lnTo>
                  <a:pt x="526092" y="321413"/>
                </a:lnTo>
                <a:close/>
              </a:path>
              <a:path w="592454" h="456565">
                <a:moveTo>
                  <a:pt x="344742" y="335166"/>
                </a:moveTo>
                <a:lnTo>
                  <a:pt x="243887" y="335166"/>
                </a:lnTo>
                <a:lnTo>
                  <a:pt x="243887" y="122962"/>
                </a:lnTo>
                <a:lnTo>
                  <a:pt x="446616" y="122962"/>
                </a:lnTo>
                <a:lnTo>
                  <a:pt x="461038" y="124590"/>
                </a:lnTo>
                <a:lnTo>
                  <a:pt x="492765" y="134766"/>
                </a:lnTo>
                <a:lnTo>
                  <a:pt x="524493" y="161427"/>
                </a:lnTo>
                <a:lnTo>
                  <a:pt x="533930" y="194855"/>
                </a:lnTo>
                <a:lnTo>
                  <a:pt x="384476" y="194855"/>
                </a:lnTo>
                <a:lnTo>
                  <a:pt x="345659" y="195394"/>
                </a:lnTo>
                <a:lnTo>
                  <a:pt x="345659" y="252036"/>
                </a:lnTo>
                <a:lnTo>
                  <a:pt x="380952" y="252761"/>
                </a:lnTo>
                <a:lnTo>
                  <a:pt x="528212" y="252761"/>
                </a:lnTo>
                <a:lnTo>
                  <a:pt x="525129" y="264355"/>
                </a:lnTo>
                <a:lnTo>
                  <a:pt x="494803" y="292697"/>
                </a:lnTo>
                <a:lnTo>
                  <a:pt x="464476" y="304554"/>
                </a:lnTo>
                <a:lnTo>
                  <a:pt x="450691" y="306947"/>
                </a:lnTo>
                <a:lnTo>
                  <a:pt x="453655" y="307873"/>
                </a:lnTo>
                <a:lnTo>
                  <a:pt x="485532" y="321413"/>
                </a:lnTo>
                <a:lnTo>
                  <a:pt x="526092" y="321413"/>
                </a:lnTo>
                <a:lnTo>
                  <a:pt x="520414" y="325895"/>
                </a:lnTo>
                <a:lnTo>
                  <a:pt x="344742" y="325895"/>
                </a:lnTo>
                <a:lnTo>
                  <a:pt x="344742" y="335166"/>
                </a:lnTo>
                <a:close/>
              </a:path>
              <a:path w="592454" h="456565">
                <a:moveTo>
                  <a:pt x="528212" y="252761"/>
                </a:moveTo>
                <a:lnTo>
                  <a:pt x="380952" y="252761"/>
                </a:lnTo>
                <a:lnTo>
                  <a:pt x="409330" y="251565"/>
                </a:lnTo>
                <a:lnTo>
                  <a:pt x="428234" y="243398"/>
                </a:lnTo>
                <a:lnTo>
                  <a:pt x="435104" y="223206"/>
                </a:lnTo>
                <a:lnTo>
                  <a:pt x="429409" y="204205"/>
                </a:lnTo>
                <a:lnTo>
                  <a:pt x="412463" y="196273"/>
                </a:lnTo>
                <a:lnTo>
                  <a:pt x="384476" y="194855"/>
                </a:lnTo>
                <a:lnTo>
                  <a:pt x="533930" y="194855"/>
                </a:lnTo>
                <a:lnTo>
                  <a:pt x="538914" y="212509"/>
                </a:lnTo>
                <a:lnTo>
                  <a:pt x="528212" y="252761"/>
                </a:lnTo>
                <a:close/>
              </a:path>
              <a:path w="592454" h="456565">
                <a:moveTo>
                  <a:pt x="506482" y="348409"/>
                </a:moveTo>
                <a:lnTo>
                  <a:pt x="344742" y="348409"/>
                </a:lnTo>
                <a:lnTo>
                  <a:pt x="358054" y="348177"/>
                </a:lnTo>
                <a:lnTo>
                  <a:pt x="371089" y="347620"/>
                </a:lnTo>
                <a:lnTo>
                  <a:pt x="383838" y="346719"/>
                </a:lnTo>
                <a:lnTo>
                  <a:pt x="396290" y="345455"/>
                </a:lnTo>
                <a:lnTo>
                  <a:pt x="391825" y="339176"/>
                </a:lnTo>
                <a:lnTo>
                  <a:pt x="386243" y="332810"/>
                </a:lnTo>
                <a:lnTo>
                  <a:pt x="379572" y="327877"/>
                </a:lnTo>
                <a:lnTo>
                  <a:pt x="371841" y="325895"/>
                </a:lnTo>
                <a:lnTo>
                  <a:pt x="520414" y="325895"/>
                </a:lnTo>
                <a:lnTo>
                  <a:pt x="501832" y="340565"/>
                </a:lnTo>
                <a:lnTo>
                  <a:pt x="506482" y="348409"/>
                </a:lnTo>
                <a:close/>
              </a:path>
              <a:path w="592454" h="456565">
                <a:moveTo>
                  <a:pt x="570495" y="456396"/>
                </a:moveTo>
                <a:lnTo>
                  <a:pt x="456396" y="456396"/>
                </a:lnTo>
                <a:lnTo>
                  <a:pt x="415545" y="379583"/>
                </a:lnTo>
                <a:lnTo>
                  <a:pt x="524961" y="379583"/>
                </a:lnTo>
                <a:lnTo>
                  <a:pt x="570495" y="45639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48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8136" y="2779776"/>
            <a:ext cx="1746885" cy="1015365"/>
          </a:xfrm>
          <a:prstGeom prst="rect"/>
          <a:solidFill>
            <a:srgbClr val="333333"/>
          </a:solidFill>
        </p:spPr>
        <p:txBody>
          <a:bodyPr wrap="square" lIns="0" tIns="1187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35"/>
              </a:spcBef>
            </a:pPr>
            <a:r>
              <a:rPr dirty="0" spc="-994"/>
              <a:t>R</a:t>
            </a:r>
            <a:r>
              <a:rPr dirty="0" spc="-994">
                <a:solidFill>
                  <a:srgbClr val="FFFFFF"/>
                </a:solidFill>
              </a:rPr>
              <a:t>R</a:t>
            </a:r>
            <a:r>
              <a:rPr dirty="0" spc="-994"/>
              <a:t>e</a:t>
            </a:r>
            <a:r>
              <a:rPr dirty="0" spc="-994">
                <a:solidFill>
                  <a:srgbClr val="FFFFFF"/>
                </a:solidFill>
              </a:rPr>
              <a:t>e</a:t>
            </a:r>
            <a:r>
              <a:rPr dirty="0" spc="-994"/>
              <a:t>c</a:t>
            </a:r>
            <a:r>
              <a:rPr dirty="0" spc="-994">
                <a:solidFill>
                  <a:srgbClr val="FFFFFF"/>
                </a:solidFill>
              </a:rPr>
              <a:t>c</a:t>
            </a:r>
            <a:r>
              <a:rPr dirty="0" spc="-994"/>
              <a:t>a</a:t>
            </a:r>
            <a:r>
              <a:rPr dirty="0" spc="-994">
                <a:solidFill>
                  <a:srgbClr val="FFFFFF"/>
                </a:solidFill>
              </a:rPr>
              <a:t>a</a:t>
            </a:r>
            <a:r>
              <a:rPr dirty="0" spc="-994"/>
              <a:t>p</a:t>
            </a:r>
            <a:r>
              <a:rPr dirty="0" spc="-994">
                <a:solidFill>
                  <a:srgbClr val="FFFFFF"/>
                </a:solidFill>
              </a:rPr>
              <a:t>p</a:t>
            </a:r>
          </a:p>
        </p:txBody>
      </p:sp>
      <p:sp>
        <p:nvSpPr>
          <p:cNvPr id="3" name="object 3"/>
          <p:cNvSpPr/>
          <p:nvPr/>
        </p:nvSpPr>
        <p:spPr>
          <a:xfrm>
            <a:off x="10628375" y="5995415"/>
            <a:ext cx="897255" cy="491490"/>
          </a:xfrm>
          <a:custGeom>
            <a:avLst/>
            <a:gdLst/>
            <a:ahLst/>
            <a:cxnLst/>
            <a:rect l="l" t="t" r="r" b="b"/>
            <a:pathLst>
              <a:path w="897254" h="491489">
                <a:moveTo>
                  <a:pt x="0" y="0"/>
                </a:moveTo>
                <a:lnTo>
                  <a:pt x="896873" y="0"/>
                </a:lnTo>
                <a:lnTo>
                  <a:pt x="896873" y="491109"/>
                </a:lnTo>
                <a:lnTo>
                  <a:pt x="0" y="4911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4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r>
              <a:rPr dirty="0" sz="1200" spc="-340">
                <a:latin typeface="Roboto"/>
                <a:cs typeface="Roboto"/>
              </a:rPr>
              <a:t>9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9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250">
                <a:latin typeface="Roboto"/>
                <a:cs typeface="Roboto"/>
              </a:rPr>
              <a:t>/</a:t>
            </a:r>
            <a:r>
              <a:rPr dirty="0" sz="1200" spc="-250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2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340">
                <a:latin typeface="Roboto"/>
                <a:cs typeface="Roboto"/>
              </a:rPr>
              <a:t>5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r>
              <a:rPr dirty="0" sz="1200" spc="-340">
                <a:latin typeface="Roboto"/>
                <a:cs typeface="Roboto"/>
              </a:rPr>
              <a:t>1</a:t>
            </a:r>
            <a:r>
              <a:rPr dirty="0" sz="1200" spc="-34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5100955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">
                <a:solidFill>
                  <a:srgbClr val="C2132D"/>
                </a:solidFill>
              </a:rPr>
              <a:t>Summary </a:t>
            </a:r>
            <a:r>
              <a:rPr dirty="0" spc="10">
                <a:solidFill>
                  <a:srgbClr val="C2132D"/>
                </a:solidFill>
              </a:rPr>
              <a:t>of Main</a:t>
            </a:r>
            <a:r>
              <a:rPr dirty="0" spc="-55">
                <a:solidFill>
                  <a:srgbClr val="C2132D"/>
                </a:solidFill>
              </a:rPr>
              <a:t> </a:t>
            </a:r>
            <a:r>
              <a:rPr dirty="0" spc="5">
                <a:solidFill>
                  <a:srgbClr val="C2132D"/>
                </a:solidFill>
              </a:rPr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30350"/>
            <a:ext cx="5833110" cy="171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By </a:t>
            </a:r>
            <a:r>
              <a:rPr dirty="0" sz="1800" spc="-30">
                <a:solidFill>
                  <a:srgbClr val="585D60"/>
                </a:solidFill>
                <a:latin typeface="Roboto"/>
                <a:cs typeface="Roboto"/>
              </a:rPr>
              <a:t>now,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should be able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 the</a:t>
            </a:r>
            <a:r>
              <a:rPr dirty="0" sz="1800" spc="2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following: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  <a:tab pos="345694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Describe why we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using	in this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course?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Understand the syntax, data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structures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</a:t>
            </a:r>
            <a:r>
              <a:rPr dirty="0" sz="1800" spc="-4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functions.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  <a:tab pos="375031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Utilize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project</a:t>
            </a:r>
            <a:r>
              <a:rPr dirty="0" sz="1800" spc="2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	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create your</a:t>
            </a:r>
            <a:r>
              <a:rPr dirty="0" sz="1800" spc="-4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first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4460" y="2949575"/>
            <a:ext cx="659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script.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8125" y="2138821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33875" y="3005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34175" y="3005596"/>
            <a:ext cx="258445" cy="199390"/>
          </a:xfrm>
          <a:custGeom>
            <a:avLst/>
            <a:gdLst/>
            <a:ahLst/>
            <a:cxnLst/>
            <a:rect l="l" t="t" r="r" b="b"/>
            <a:pathLst>
              <a:path w="258445" h="199389">
                <a:moveTo>
                  <a:pt x="150441" y="199106"/>
                </a:moveTo>
                <a:lnTo>
                  <a:pt x="106397" y="199106"/>
                </a:lnTo>
                <a:lnTo>
                  <a:pt x="106397" y="171596"/>
                </a:lnTo>
                <a:lnTo>
                  <a:pt x="64254" y="161266"/>
                </a:lnTo>
                <a:lnTo>
                  <a:pt x="30516" y="142324"/>
                </a:lnTo>
                <a:lnTo>
                  <a:pt x="8118" y="116741"/>
                </a:lnTo>
                <a:lnTo>
                  <a:pt x="0" y="86487"/>
                </a:lnTo>
                <a:lnTo>
                  <a:pt x="10148" y="52817"/>
                </a:lnTo>
                <a:lnTo>
                  <a:pt x="37821" y="25327"/>
                </a:lnTo>
                <a:lnTo>
                  <a:pt x="78860" y="6794"/>
                </a:lnTo>
                <a:lnTo>
                  <a:pt x="129108" y="0"/>
                </a:lnTo>
                <a:lnTo>
                  <a:pt x="179355" y="6794"/>
                </a:lnTo>
                <a:lnTo>
                  <a:pt x="220395" y="25327"/>
                </a:lnTo>
                <a:lnTo>
                  <a:pt x="228946" y="33821"/>
                </a:lnTo>
                <a:lnTo>
                  <a:pt x="148885" y="33821"/>
                </a:lnTo>
                <a:lnTo>
                  <a:pt x="110696" y="38463"/>
                </a:lnTo>
                <a:lnTo>
                  <a:pt x="79503" y="51126"/>
                </a:lnTo>
                <a:lnTo>
                  <a:pt x="58468" y="69914"/>
                </a:lnTo>
                <a:lnTo>
                  <a:pt x="50754" y="92931"/>
                </a:lnTo>
                <a:lnTo>
                  <a:pt x="54801" y="109747"/>
                </a:lnTo>
                <a:lnTo>
                  <a:pt x="54923" y="109953"/>
                </a:lnTo>
                <a:lnTo>
                  <a:pt x="66226" y="124791"/>
                </a:lnTo>
                <a:lnTo>
                  <a:pt x="83810" y="137161"/>
                </a:lnTo>
                <a:lnTo>
                  <a:pt x="106397" y="146219"/>
                </a:lnTo>
                <a:lnTo>
                  <a:pt x="150396" y="146219"/>
                </a:lnTo>
                <a:lnTo>
                  <a:pt x="150396" y="151996"/>
                </a:lnTo>
                <a:lnTo>
                  <a:pt x="220957" y="151996"/>
                </a:lnTo>
                <a:lnTo>
                  <a:pt x="229019" y="165596"/>
                </a:lnTo>
                <a:lnTo>
                  <a:pt x="181285" y="165596"/>
                </a:lnTo>
                <a:lnTo>
                  <a:pt x="173897" y="167611"/>
                </a:lnTo>
                <a:lnTo>
                  <a:pt x="166279" y="169318"/>
                </a:lnTo>
                <a:lnTo>
                  <a:pt x="158454" y="170708"/>
                </a:lnTo>
                <a:lnTo>
                  <a:pt x="150441" y="171774"/>
                </a:lnTo>
                <a:lnTo>
                  <a:pt x="150441" y="199106"/>
                </a:lnTo>
                <a:close/>
              </a:path>
              <a:path w="258445" h="199389">
                <a:moveTo>
                  <a:pt x="229512" y="140219"/>
                </a:moveTo>
                <a:lnTo>
                  <a:pt x="211817" y="140219"/>
                </a:lnTo>
                <a:lnTo>
                  <a:pt x="224911" y="131949"/>
                </a:lnTo>
                <a:lnTo>
                  <a:pt x="234739" y="121358"/>
                </a:lnTo>
                <a:lnTo>
                  <a:pt x="240917" y="108376"/>
                </a:lnTo>
                <a:lnTo>
                  <a:pt x="243061" y="92931"/>
                </a:lnTo>
                <a:lnTo>
                  <a:pt x="235965" y="66389"/>
                </a:lnTo>
                <a:lnTo>
                  <a:pt x="216289" y="47993"/>
                </a:lnTo>
                <a:lnTo>
                  <a:pt x="186456" y="37288"/>
                </a:lnTo>
                <a:lnTo>
                  <a:pt x="148885" y="33821"/>
                </a:lnTo>
                <a:lnTo>
                  <a:pt x="228946" y="33821"/>
                </a:lnTo>
                <a:lnTo>
                  <a:pt x="248068" y="52817"/>
                </a:lnTo>
                <a:lnTo>
                  <a:pt x="258216" y="86487"/>
                </a:lnTo>
                <a:lnTo>
                  <a:pt x="255484" y="104250"/>
                </a:lnTo>
                <a:lnTo>
                  <a:pt x="247655" y="120764"/>
                </a:lnTo>
                <a:lnTo>
                  <a:pt x="235285" y="135661"/>
                </a:lnTo>
                <a:lnTo>
                  <a:pt x="229512" y="140219"/>
                </a:lnTo>
                <a:close/>
              </a:path>
              <a:path w="258445" h="199389">
                <a:moveTo>
                  <a:pt x="150396" y="146219"/>
                </a:moveTo>
                <a:lnTo>
                  <a:pt x="106397" y="146219"/>
                </a:lnTo>
                <a:lnTo>
                  <a:pt x="106397" y="53643"/>
                </a:lnTo>
                <a:lnTo>
                  <a:pt x="194840" y="53643"/>
                </a:lnTo>
                <a:lnTo>
                  <a:pt x="201131" y="54353"/>
                </a:lnTo>
                <a:lnTo>
                  <a:pt x="214973" y="58793"/>
                </a:lnTo>
                <a:lnTo>
                  <a:pt x="228814" y="70424"/>
                </a:lnTo>
                <a:lnTo>
                  <a:pt x="232931" y="85007"/>
                </a:lnTo>
                <a:lnTo>
                  <a:pt x="167731" y="85007"/>
                </a:lnTo>
                <a:lnTo>
                  <a:pt x="150796" y="85242"/>
                </a:lnTo>
                <a:lnTo>
                  <a:pt x="150796" y="109953"/>
                </a:lnTo>
                <a:lnTo>
                  <a:pt x="166193" y="110269"/>
                </a:lnTo>
                <a:lnTo>
                  <a:pt x="230437" y="110269"/>
                </a:lnTo>
                <a:lnTo>
                  <a:pt x="229092" y="115327"/>
                </a:lnTo>
                <a:lnTo>
                  <a:pt x="215862" y="127691"/>
                </a:lnTo>
                <a:lnTo>
                  <a:pt x="202631" y="132864"/>
                </a:lnTo>
                <a:lnTo>
                  <a:pt x="196618" y="133908"/>
                </a:lnTo>
                <a:lnTo>
                  <a:pt x="204440" y="136263"/>
                </a:lnTo>
                <a:lnTo>
                  <a:pt x="208973" y="138574"/>
                </a:lnTo>
                <a:lnTo>
                  <a:pt x="209728" y="138930"/>
                </a:lnTo>
                <a:lnTo>
                  <a:pt x="210751" y="139508"/>
                </a:lnTo>
                <a:lnTo>
                  <a:pt x="211817" y="140219"/>
                </a:lnTo>
                <a:lnTo>
                  <a:pt x="229512" y="140219"/>
                </a:lnTo>
                <a:lnTo>
                  <a:pt x="227035" y="142174"/>
                </a:lnTo>
                <a:lnTo>
                  <a:pt x="150396" y="142174"/>
                </a:lnTo>
                <a:lnTo>
                  <a:pt x="150396" y="146219"/>
                </a:lnTo>
                <a:close/>
              </a:path>
              <a:path w="258445" h="199389">
                <a:moveTo>
                  <a:pt x="230437" y="110269"/>
                </a:moveTo>
                <a:lnTo>
                  <a:pt x="166193" y="110269"/>
                </a:lnTo>
                <a:lnTo>
                  <a:pt x="178574" y="109747"/>
                </a:lnTo>
                <a:lnTo>
                  <a:pt x="186821" y="106184"/>
                </a:lnTo>
                <a:lnTo>
                  <a:pt x="189818" y="97375"/>
                </a:lnTo>
                <a:lnTo>
                  <a:pt x="187333" y="89086"/>
                </a:lnTo>
                <a:lnTo>
                  <a:pt x="179940" y="85625"/>
                </a:lnTo>
                <a:lnTo>
                  <a:pt x="167731" y="85007"/>
                </a:lnTo>
                <a:lnTo>
                  <a:pt x="232931" y="85007"/>
                </a:lnTo>
                <a:lnTo>
                  <a:pt x="235106" y="92709"/>
                </a:lnTo>
                <a:lnTo>
                  <a:pt x="230437" y="110269"/>
                </a:lnTo>
                <a:close/>
              </a:path>
              <a:path w="258445" h="199389">
                <a:moveTo>
                  <a:pt x="220957" y="151996"/>
                </a:moveTo>
                <a:lnTo>
                  <a:pt x="150396" y="151996"/>
                </a:lnTo>
                <a:lnTo>
                  <a:pt x="158218" y="151952"/>
                </a:lnTo>
                <a:lnTo>
                  <a:pt x="165729" y="151552"/>
                </a:lnTo>
                <a:lnTo>
                  <a:pt x="172885" y="150707"/>
                </a:lnTo>
                <a:lnTo>
                  <a:pt x="170618" y="147374"/>
                </a:lnTo>
                <a:lnTo>
                  <a:pt x="167018" y="142174"/>
                </a:lnTo>
                <a:lnTo>
                  <a:pt x="227035" y="142174"/>
                </a:lnTo>
                <a:lnTo>
                  <a:pt x="218928" y="148574"/>
                </a:lnTo>
                <a:lnTo>
                  <a:pt x="220957" y="151996"/>
                </a:lnTo>
                <a:close/>
              </a:path>
              <a:path w="258445" h="199389">
                <a:moveTo>
                  <a:pt x="248883" y="199106"/>
                </a:moveTo>
                <a:lnTo>
                  <a:pt x="199106" y="199106"/>
                </a:lnTo>
                <a:lnTo>
                  <a:pt x="181285" y="165596"/>
                </a:lnTo>
                <a:lnTo>
                  <a:pt x="229019" y="165596"/>
                </a:lnTo>
                <a:lnTo>
                  <a:pt x="248883" y="199106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50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5050" y="2628899"/>
            <a:ext cx="1581149" cy="2381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2149" y="5152897"/>
            <a:ext cx="1740535" cy="119697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5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Workflow:</a:t>
            </a:r>
            <a:r>
              <a:rPr dirty="0" sz="1600" spc="-65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basics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55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Workflow:</a:t>
            </a:r>
            <a:r>
              <a:rPr dirty="0" sz="1600" spc="-4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scripts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55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Workflow:</a:t>
            </a:r>
            <a:r>
              <a:rPr dirty="0" sz="1600" spc="-5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project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200" y="2628900"/>
            <a:ext cx="1466849" cy="23812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95255" y="5152897"/>
            <a:ext cx="1833245" cy="80645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5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Names and</a:t>
            </a:r>
            <a:r>
              <a:rPr dirty="0" sz="1600" spc="-60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 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7"/>
              </a:rPr>
              <a:t>values</a:t>
            </a:r>
            <a:endParaRPr sz="1600">
              <a:latin typeface="Roboto"/>
              <a:cs typeface="Roboto"/>
            </a:endParaRPr>
          </a:p>
          <a:p>
            <a:pPr marL="132715" indent="-120650">
              <a:lnSpc>
                <a:spcPct val="100000"/>
              </a:lnSpc>
              <a:spcBef>
                <a:spcPts val="1155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>
                <a:solidFill>
                  <a:srgbClr val="83D5D3"/>
                </a:solidFill>
                <a:latin typeface="Roboto"/>
                <a:cs typeface="Roboto"/>
                <a:hlinkClick r:id="rId8"/>
              </a:rPr>
              <a:t>Vectors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5255" y="6077584"/>
            <a:ext cx="112649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0"/>
              </a:spcBef>
              <a:buClr>
                <a:srgbClr val="C2132D"/>
              </a:buClr>
              <a:buChar char="•"/>
              <a:tabLst>
                <a:tab pos="133350" algn="l"/>
              </a:tabLst>
            </a:pP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S</a:t>
            </a: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u</a:t>
            </a: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bse</a:t>
            </a:r>
            <a:r>
              <a:rPr dirty="0" sz="1600" spc="5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tti</a:t>
            </a:r>
            <a:r>
              <a:rPr dirty="0" sz="1600" spc="10">
                <a:solidFill>
                  <a:srgbClr val="83D5D3"/>
                </a:solidFill>
                <a:latin typeface="Roboto"/>
                <a:cs typeface="Roboto"/>
                <a:hlinkClick r:id="rId9"/>
              </a:rPr>
              <a:t>ng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1700" y="520700"/>
            <a:ext cx="8789670" cy="6540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">
                <a:solidFill>
                  <a:srgbClr val="C2132D"/>
                </a:solidFill>
              </a:rPr>
              <a:t>Things </a:t>
            </a:r>
            <a:r>
              <a:rPr dirty="0" spc="-15">
                <a:solidFill>
                  <a:srgbClr val="C2132D"/>
                </a:solidFill>
              </a:rPr>
              <a:t>to </a:t>
            </a:r>
            <a:r>
              <a:rPr dirty="0" spc="10">
                <a:solidFill>
                  <a:srgbClr val="C2132D"/>
                </a:solidFill>
              </a:rPr>
              <a:t>Do </a:t>
            </a:r>
            <a:r>
              <a:rPr dirty="0" spc="-15">
                <a:solidFill>
                  <a:srgbClr val="C2132D"/>
                </a:solidFill>
              </a:rPr>
              <a:t>to </a:t>
            </a:r>
            <a:r>
              <a:rPr dirty="0">
                <a:solidFill>
                  <a:srgbClr val="C2132D"/>
                </a:solidFill>
              </a:rPr>
              <a:t>Prepare </a:t>
            </a:r>
            <a:r>
              <a:rPr dirty="0" spc="10">
                <a:solidFill>
                  <a:srgbClr val="C2132D"/>
                </a:solidFill>
              </a:rPr>
              <a:t>for Our Next</a:t>
            </a:r>
            <a:r>
              <a:rPr dirty="0">
                <a:solidFill>
                  <a:srgbClr val="C2132D"/>
                </a:solidFill>
              </a:rPr>
              <a:t> </a:t>
            </a:r>
            <a:r>
              <a:rPr dirty="0" spc="10">
                <a:solidFill>
                  <a:srgbClr val="C2132D"/>
                </a:solidFill>
              </a:rPr>
              <a:t>Class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8754" y="1530350"/>
            <a:ext cx="8841740" cy="737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over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notes,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read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10" b="1">
                <a:solidFill>
                  <a:srgbClr val="C2132D"/>
                </a:solidFill>
                <a:latin typeface="Roboto"/>
                <a:cs typeface="Roboto"/>
              </a:rPr>
              <a:t>references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below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,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complete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</a:rPr>
              <a:t>self-paced R</a:t>
            </a:r>
            <a:r>
              <a:rPr dirty="0" sz="1800" spc="90">
                <a:solidFill>
                  <a:srgbClr val="83D5D3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83D5D3"/>
                </a:solidFill>
                <a:latin typeface="Roboto"/>
                <a:cs typeface="Roboto"/>
              </a:rPr>
              <a:t>tutorial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Complete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10"/>
              </a:rPr>
              <a:t>Assignment 02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on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Canvas.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8987" y="6207124"/>
            <a:ext cx="506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70104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74235" algn="l"/>
              </a:tabLst>
            </a:pPr>
            <a:r>
              <a:rPr dirty="0" sz="3350" spc="5">
                <a:solidFill>
                  <a:srgbClr val="C2132D"/>
                </a:solidFill>
              </a:rPr>
              <a:t>Pedagogy</a:t>
            </a:r>
            <a:r>
              <a:rPr dirty="0" sz="3350" spc="1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Behind</a:t>
            </a:r>
            <a:r>
              <a:rPr dirty="0" sz="3350" spc="2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Using	in this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Course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4540250"/>
            <a:ext cx="8307705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The Beauty of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Programming</a:t>
            </a:r>
            <a:r>
              <a:rPr dirty="0" sz="2600" spc="-1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Languages</a:t>
            </a:r>
            <a:endParaRPr sz="2600">
              <a:latin typeface="Roboto Condensed"/>
              <a:cs typeface="Roboto Condensed"/>
            </a:endParaRPr>
          </a:p>
          <a:p>
            <a:pPr marL="393700" indent="-133985">
              <a:lnSpc>
                <a:spcPct val="100000"/>
              </a:lnSpc>
              <a:spcBef>
                <a:spcPts val="278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languages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Font typeface="Roboto"/>
              <a:buChar char="•"/>
              <a:tabLst>
                <a:tab pos="393700" algn="l"/>
              </a:tabLst>
            </a:pPr>
            <a:r>
              <a:rPr dirty="0" sz="1800" spc="-20" b="1">
                <a:solidFill>
                  <a:srgbClr val="C2132D"/>
                </a:solidFill>
                <a:latin typeface="Roboto"/>
                <a:cs typeface="Roboto"/>
              </a:rPr>
              <a:t>It's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just text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-- which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gives 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access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two extremely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powerful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techniques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!!!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1099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4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4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4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4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4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4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410527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5037" y="4121150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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39399" y="4105275"/>
            <a:ext cx="171450" cy="142875"/>
          </a:xfrm>
          <a:custGeom>
            <a:avLst/>
            <a:gdLst/>
            <a:ahLst/>
            <a:cxnLst/>
            <a:rect l="l" t="t" r="r" b="b"/>
            <a:pathLst>
              <a:path w="171450" h="142875">
                <a:moveTo>
                  <a:pt x="0" y="0"/>
                </a:moveTo>
                <a:lnTo>
                  <a:pt x="171449" y="0"/>
                </a:lnTo>
                <a:lnTo>
                  <a:pt x="1714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479086" y="4121150"/>
            <a:ext cx="111125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>
                <a:solidFill>
                  <a:srgbClr val="8B8B8B"/>
                </a:solidFill>
                <a:latin typeface="Segoe Fluent Icons"/>
                <a:cs typeface="Segoe Fluent Icons"/>
              </a:rPr>
              <a:t></a:t>
            </a:r>
            <a:endParaRPr sz="650">
              <a:latin typeface="Segoe Fluent Icons"/>
              <a:cs typeface="Segoe Fluent Ico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5850" y="4105275"/>
            <a:ext cx="9353550" cy="142875"/>
          </a:xfrm>
          <a:custGeom>
            <a:avLst/>
            <a:gdLst/>
            <a:ahLst/>
            <a:cxnLst/>
            <a:rect l="l" t="t" r="r" b="b"/>
            <a:pathLst>
              <a:path w="9353550" h="142875">
                <a:moveTo>
                  <a:pt x="0" y="0"/>
                </a:moveTo>
                <a:lnTo>
                  <a:pt x="9353549" y="0"/>
                </a:lnTo>
                <a:lnTo>
                  <a:pt x="935354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5849" y="4133850"/>
            <a:ext cx="8562975" cy="85725"/>
          </a:xfrm>
          <a:custGeom>
            <a:avLst/>
            <a:gdLst/>
            <a:ahLst/>
            <a:cxnLst/>
            <a:rect l="l" t="t" r="r" b="b"/>
            <a:pathLst>
              <a:path w="8562975" h="85725">
                <a:moveTo>
                  <a:pt x="8525796" y="85724"/>
                </a:moveTo>
                <a:lnTo>
                  <a:pt x="37178" y="85724"/>
                </a:lnTo>
                <a:lnTo>
                  <a:pt x="31710" y="84636"/>
                </a:lnTo>
                <a:lnTo>
                  <a:pt x="1087" y="54013"/>
                </a:lnTo>
                <a:lnTo>
                  <a:pt x="0" y="48546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8525796" y="0"/>
                </a:lnTo>
                <a:lnTo>
                  <a:pt x="8557536" y="21207"/>
                </a:lnTo>
                <a:lnTo>
                  <a:pt x="8562974" y="37178"/>
                </a:lnTo>
                <a:lnTo>
                  <a:pt x="8562974" y="48546"/>
                </a:lnTo>
                <a:lnTo>
                  <a:pt x="8541765" y="80286"/>
                </a:lnTo>
                <a:lnTo>
                  <a:pt x="8525796" y="85724"/>
                </a:lnTo>
                <a:close/>
              </a:path>
            </a:pathLst>
          </a:custGeom>
          <a:solidFill>
            <a:srgbClr val="8B8B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1428750"/>
            <a:ext cx="9696450" cy="2676525"/>
          </a:xfrm>
          <a:custGeom>
            <a:avLst/>
            <a:gdLst/>
            <a:ahLst/>
            <a:cxnLst/>
            <a:rect l="l" t="t" r="r" b="b"/>
            <a:pathLst>
              <a:path w="9696450" h="2676525">
                <a:moveTo>
                  <a:pt x="0" y="0"/>
                </a:moveTo>
                <a:lnTo>
                  <a:pt x="9696449" y="0"/>
                </a:lnTo>
                <a:lnTo>
                  <a:pt x="9696449" y="2676524"/>
                </a:lnTo>
                <a:lnTo>
                  <a:pt x="0" y="2676524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95"/>
              </a:spcBef>
            </a:pPr>
            <a:r>
              <a:rPr dirty="0" spc="-5"/>
              <a:t>crashes</a:t>
            </a:r>
            <a:r>
              <a:rPr dirty="0" spc="-10"/>
              <a:t> </a:t>
            </a:r>
            <a:r>
              <a:rPr dirty="0" spc="-5"/>
              <a:t>=</a:t>
            </a:r>
          </a:p>
          <a:p>
            <a:pPr marL="346075" indent="-167640">
              <a:lnSpc>
                <a:spcPts val="1240"/>
              </a:lnSpc>
              <a:buChar char="❖"/>
              <a:tabLst>
                <a:tab pos="346710" algn="l"/>
              </a:tabLst>
            </a:pPr>
            <a:r>
              <a:rPr dirty="0" spc="-5">
                <a:solidFill>
                  <a:srgbClr val="777777"/>
                </a:solidFill>
              </a:rPr>
              <a:t>reading the data directly from the</a:t>
            </a:r>
            <a:r>
              <a:rPr dirty="0" spc="-10">
                <a:solidFill>
                  <a:srgbClr val="777777"/>
                </a:solidFill>
              </a:rPr>
              <a:t> </a:t>
            </a:r>
            <a:r>
              <a:rPr dirty="0" spc="-5">
                <a:solidFill>
                  <a:srgbClr val="777777"/>
                </a:solidFill>
              </a:rPr>
              <a:t>source</a:t>
            </a:r>
          </a:p>
          <a:p>
            <a:pPr marL="179070">
              <a:lnSpc>
                <a:spcPts val="1295"/>
              </a:lnSpc>
            </a:pPr>
            <a:r>
              <a:rPr dirty="0" spc="-5"/>
              <a:t>readr::read_csv(</a:t>
            </a:r>
            <a:r>
              <a:rPr dirty="0" spc="-5">
                <a:solidFill>
                  <a:srgbClr val="005400"/>
                </a:solidFill>
              </a:rPr>
              <a:t>"https://data.cincinnati-oh.gov/api/views/rvmt-pkmq/rows.csv?accessType=DOWNLOAD"</a:t>
            </a:r>
            <a:r>
              <a:rPr dirty="0" spc="-5"/>
              <a:t>) |&gt;</a:t>
            </a:r>
          </a:p>
          <a:p>
            <a:pPr marL="179070" marR="5758180">
              <a:lnSpc>
                <a:spcPts val="1280"/>
              </a:lnSpc>
              <a:spcBef>
                <a:spcPts val="1080"/>
              </a:spcBef>
              <a:buChar char="❖"/>
              <a:tabLst>
                <a:tab pos="346710" algn="l"/>
              </a:tabLst>
            </a:pPr>
            <a:r>
              <a:rPr dirty="0" spc="-5">
                <a:solidFill>
                  <a:srgbClr val="777777"/>
                </a:solidFill>
              </a:rPr>
              <a:t>changing all variable names to </a:t>
            </a:r>
            <a:r>
              <a:rPr dirty="0" spc="-55">
                <a:solidFill>
                  <a:srgbClr val="777777"/>
                </a:solidFill>
              </a:rPr>
              <a:t>snake_case </a:t>
            </a:r>
            <a:r>
              <a:rPr dirty="0" spc="-55"/>
              <a:t> </a:t>
            </a:r>
            <a:r>
              <a:rPr dirty="0" spc="-5"/>
              <a:t>janitor::clean_names()</a:t>
            </a:r>
            <a:r>
              <a:rPr dirty="0" spc="-10"/>
              <a:t> </a:t>
            </a:r>
            <a:r>
              <a:rPr dirty="0" spc="-5"/>
              <a:t>|&gt;</a:t>
            </a:r>
          </a:p>
          <a:p>
            <a:pPr marL="346075" indent="-167640">
              <a:lnSpc>
                <a:spcPts val="1260"/>
              </a:lnSpc>
              <a:spcBef>
                <a:spcPts val="1040"/>
              </a:spcBef>
              <a:buChar char="❖"/>
              <a:tabLst>
                <a:tab pos="346710" algn="l"/>
              </a:tabLst>
            </a:pPr>
            <a:r>
              <a:rPr dirty="0" spc="-5">
                <a:solidFill>
                  <a:srgbClr val="777777"/>
                </a:solidFill>
              </a:rPr>
              <a:t>selecting variables of</a:t>
            </a:r>
            <a:r>
              <a:rPr dirty="0" spc="-10">
                <a:solidFill>
                  <a:srgbClr val="777777"/>
                </a:solidFill>
              </a:rPr>
              <a:t> </a:t>
            </a:r>
            <a:r>
              <a:rPr dirty="0" spc="-5">
                <a:solidFill>
                  <a:srgbClr val="777777"/>
                </a:solidFill>
              </a:rPr>
              <a:t>interest</a:t>
            </a:r>
          </a:p>
          <a:p>
            <a:pPr marL="179070">
              <a:lnSpc>
                <a:spcPts val="1260"/>
              </a:lnSpc>
            </a:pPr>
            <a:r>
              <a:rPr dirty="0" spc="-5"/>
              <a:t>dplyr::select(address_x, latitude_x, longitude_x, cpd_neighborhood, datecrashreported, instanceid,</a:t>
            </a:r>
            <a:r>
              <a:rPr dirty="0" spc="45"/>
              <a:t> </a:t>
            </a:r>
            <a:r>
              <a:rPr dirty="0" spc="-5"/>
              <a:t>typeofperson,</a:t>
            </a:r>
          </a:p>
          <a:p>
            <a:pPr marL="179070" marR="5924550">
              <a:lnSpc>
                <a:spcPts val="1270"/>
              </a:lnSpc>
              <a:spcBef>
                <a:spcPts val="1160"/>
              </a:spcBef>
              <a:buChar char="❖"/>
              <a:tabLst>
                <a:tab pos="346710" algn="l"/>
              </a:tabLst>
            </a:pPr>
            <a:r>
              <a:rPr dirty="0" spc="-5">
                <a:solidFill>
                  <a:srgbClr val="777777"/>
                </a:solidFill>
              </a:rPr>
              <a:t>engineering some features from the </a:t>
            </a:r>
            <a:r>
              <a:rPr dirty="0" spc="-125">
                <a:solidFill>
                  <a:srgbClr val="777777"/>
                </a:solidFill>
              </a:rPr>
              <a:t>data </a:t>
            </a:r>
            <a:r>
              <a:rPr dirty="0" spc="-125"/>
              <a:t> </a:t>
            </a:r>
            <a:r>
              <a:rPr dirty="0" spc="-5"/>
              <a:t>dplyr::mutate(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10203" y="3344005"/>
            <a:ext cx="1193165" cy="192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5">
                <a:solidFill>
                  <a:srgbClr val="005400"/>
                </a:solidFill>
                <a:latin typeface="Courier New"/>
                <a:cs typeface="Courier New"/>
              </a:rPr>
              <a:t>'America/New_Y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4694" y="3344005"/>
            <a:ext cx="7921625" cy="51625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ts val="1280"/>
              </a:lnSpc>
              <a:spcBef>
                <a:spcPts val="170"/>
              </a:spcBef>
            </a:pPr>
            <a:r>
              <a:rPr dirty="0" sz="1100" spc="-5">
                <a:latin typeface="Courier New"/>
                <a:cs typeface="Courier New"/>
              </a:rPr>
              <a:t>datetime = lubridate::parse_date_time(datecrashreported, orders = </a:t>
            </a:r>
            <a:r>
              <a:rPr dirty="0" sz="1100" spc="-5">
                <a:solidFill>
                  <a:srgbClr val="005400"/>
                </a:solidFill>
                <a:latin typeface="Courier New"/>
                <a:cs typeface="Courier New"/>
              </a:rPr>
              <a:t>"'%m/%d/%Y %I:%M:%S %p"</a:t>
            </a:r>
            <a:r>
              <a:rPr dirty="0" sz="1100" spc="-5">
                <a:latin typeface="Courier New"/>
                <a:cs typeface="Courier New"/>
              </a:rPr>
              <a:t>, tz =  hour =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lubridate::hour(datetime),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ts val="1235"/>
              </a:lnSpc>
            </a:pPr>
            <a:r>
              <a:rPr dirty="0" sz="1100" spc="-5">
                <a:latin typeface="Courier New"/>
                <a:cs typeface="Courier New"/>
              </a:rPr>
              <a:t>date =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lubridate::as_date(datetime)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34694" y="3829780"/>
            <a:ext cx="83820" cy="192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100" spc="-5">
                <a:latin typeface="Courier New"/>
                <a:cs typeface="Courier New"/>
              </a:rPr>
              <a:t>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400" y="6176962"/>
            <a:ext cx="6048375" cy="0"/>
          </a:xfrm>
          <a:custGeom>
            <a:avLst/>
            <a:gdLst/>
            <a:ahLst/>
            <a:cxnLst/>
            <a:rect l="l" t="t" r="r" b="b"/>
            <a:pathLst>
              <a:path w="6048375" h="0">
                <a:moveTo>
                  <a:pt x="0" y="0"/>
                </a:moveTo>
                <a:lnTo>
                  <a:pt x="604837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6186487"/>
            <a:ext cx="6048375" cy="0"/>
          </a:xfrm>
          <a:custGeom>
            <a:avLst/>
            <a:gdLst/>
            <a:ahLst/>
            <a:cxnLst/>
            <a:rect l="l" t="t" r="r" b="b"/>
            <a:pathLst>
              <a:path w="6048375" h="0">
                <a:moveTo>
                  <a:pt x="0" y="0"/>
                </a:moveTo>
                <a:lnTo>
                  <a:pt x="604837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5325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1700" y="6266655"/>
            <a:ext cx="607060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Content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in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"The Beauty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of Programming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Languages"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is from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Hadley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Wickham's You Can't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Do Data Science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in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a</a:t>
            </a:r>
            <a:r>
              <a:rPr dirty="0" sz="850" spc="3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GUI</a:t>
            </a:r>
            <a:endParaRPr sz="8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6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70104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74235" algn="l"/>
              </a:tabLst>
            </a:pPr>
            <a:r>
              <a:rPr dirty="0" sz="3350" spc="5">
                <a:solidFill>
                  <a:srgbClr val="C2132D"/>
                </a:solidFill>
              </a:rPr>
              <a:t>Pedagogy</a:t>
            </a:r>
            <a:r>
              <a:rPr dirty="0" sz="3350" spc="1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Behind</a:t>
            </a:r>
            <a:r>
              <a:rPr dirty="0" sz="3350" spc="2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Using	in this</a:t>
            </a:r>
            <a:r>
              <a:rPr dirty="0" sz="3350" spc="-7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Course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901700" y="1387475"/>
            <a:ext cx="9509125" cy="4262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The Beauty of </a:t>
            </a:r>
            <a:r>
              <a:rPr dirty="0" sz="2600" spc="5">
                <a:solidFill>
                  <a:srgbClr val="C2132D"/>
                </a:solidFill>
                <a:latin typeface="Roboto Condensed"/>
                <a:cs typeface="Roboto Condensed"/>
              </a:rPr>
              <a:t>Programming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Languages</a:t>
            </a:r>
            <a:r>
              <a:rPr dirty="0" sz="2600" spc="-1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(Continued)</a:t>
            </a:r>
            <a:endParaRPr sz="2600">
              <a:latin typeface="Roboto Condensed"/>
              <a:cs typeface="Roboto Condense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Roboto Condensed"/>
              <a:cs typeface="Roboto Condensed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SzPct val="69230"/>
              <a:buFont typeface="Roboto"/>
              <a:buChar char="•"/>
              <a:tabLst>
                <a:tab pos="393700" algn="l"/>
              </a:tabLst>
            </a:pPr>
            <a:r>
              <a:rPr dirty="0" sz="2600" spc="-10">
                <a:solidFill>
                  <a:srgbClr val="C2132D"/>
                </a:solidFill>
                <a:latin typeface="Courier New"/>
                <a:cs typeface="Courier New"/>
              </a:rPr>
              <a:t>Ctrl</a:t>
            </a:r>
            <a:r>
              <a:rPr dirty="0" sz="2600" spc="-111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150" spc="5">
                <a:solidFill>
                  <a:srgbClr val="585D60"/>
                </a:solidFill>
                <a:latin typeface="Roboto"/>
                <a:cs typeface="Roboto"/>
              </a:rPr>
              <a:t>+ </a:t>
            </a:r>
            <a:r>
              <a:rPr dirty="0" sz="2600" spc="-10">
                <a:solidFill>
                  <a:srgbClr val="C2132D"/>
                </a:solidFill>
                <a:latin typeface="Courier New"/>
                <a:cs typeface="Courier New"/>
              </a:rPr>
              <a:t>C</a:t>
            </a:r>
            <a:endParaRPr sz="2600">
              <a:latin typeface="Courier New"/>
              <a:cs typeface="Courier New"/>
            </a:endParaRPr>
          </a:p>
          <a:p>
            <a:pPr marL="393700" indent="-133985">
              <a:lnSpc>
                <a:spcPct val="100000"/>
              </a:lnSpc>
              <a:spcBef>
                <a:spcPts val="1380"/>
              </a:spcBef>
              <a:buSzPct val="69230"/>
              <a:buFont typeface="Roboto"/>
              <a:buChar char="•"/>
              <a:tabLst>
                <a:tab pos="393700" algn="l"/>
              </a:tabLst>
            </a:pPr>
            <a:r>
              <a:rPr dirty="0" sz="2600" spc="-10">
                <a:solidFill>
                  <a:srgbClr val="C2132D"/>
                </a:solidFill>
                <a:latin typeface="Courier New"/>
                <a:cs typeface="Courier New"/>
              </a:rPr>
              <a:t>Ctrl</a:t>
            </a:r>
            <a:r>
              <a:rPr dirty="0" sz="2600" spc="-111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2150" spc="5">
                <a:solidFill>
                  <a:srgbClr val="585D60"/>
                </a:solidFill>
                <a:latin typeface="Roboto"/>
                <a:cs typeface="Roboto"/>
              </a:rPr>
              <a:t>+ </a:t>
            </a:r>
            <a:r>
              <a:rPr dirty="0" sz="2600" spc="-10">
                <a:solidFill>
                  <a:srgbClr val="C2132D"/>
                </a:solidFill>
                <a:latin typeface="Courier New"/>
                <a:cs typeface="Courier New"/>
              </a:rPr>
              <a:t>V</a:t>
            </a:r>
            <a:endParaRPr sz="2600">
              <a:latin typeface="Courier New"/>
              <a:cs typeface="Courier New"/>
            </a:endParaRPr>
          </a:p>
          <a:p>
            <a:pPr marL="393700" indent="-133985">
              <a:lnSpc>
                <a:spcPct val="100000"/>
              </a:lnSpc>
              <a:spcBef>
                <a:spcPts val="135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 addition,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generally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  <a:tab pos="8140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Readable (IMO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way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easier than trying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 spc="-15">
                <a:solidFill>
                  <a:srgbClr val="585D60"/>
                </a:solidFill>
                <a:latin typeface="Roboto"/>
                <a:cs typeface="Roboto"/>
              </a:rPr>
              <a:t>figure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what someone did</a:t>
            </a:r>
            <a:r>
              <a:rPr dirty="0" sz="1800" spc="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in</a:t>
            </a:r>
            <a:r>
              <a:rPr dirty="0" sz="1800" spc="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	)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774700" algn="l"/>
                <a:tab pos="286766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Open (so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 can	it)</a:t>
            </a:r>
            <a:endParaRPr sz="1800">
              <a:latin typeface="Roboto"/>
              <a:cs typeface="Roboto"/>
            </a:endParaRPr>
          </a:p>
          <a:p>
            <a:pPr lvl="1" marL="774065" marR="5080" indent="-133985">
              <a:lnSpc>
                <a:spcPct val="118100"/>
              </a:lnSpc>
              <a:spcBef>
                <a:spcPts val="819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Reusable and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reproducible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(so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can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reuse your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code for similar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problems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and other  people can get the same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results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you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easily)</a:t>
            </a:r>
            <a:endParaRPr sz="1800">
              <a:latin typeface="Roboto"/>
              <a:cs typeface="Roboto"/>
            </a:endParaRPr>
          </a:p>
          <a:p>
            <a:pPr lvl="1" marL="774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774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Diffable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(version control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is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extremely</a:t>
            </a:r>
            <a:r>
              <a:rPr dirty="0" sz="1800" spc="10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powerful)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1099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4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4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4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4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4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4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9122" y="2247900"/>
            <a:ext cx="240029" cy="274320"/>
          </a:xfrm>
          <a:custGeom>
            <a:avLst/>
            <a:gdLst/>
            <a:ahLst/>
            <a:cxnLst/>
            <a:rect l="l" t="t" r="r" b="b"/>
            <a:pathLst>
              <a:path w="240030" h="274319">
                <a:moveTo>
                  <a:pt x="205717" y="205717"/>
                </a:moveTo>
                <a:lnTo>
                  <a:pt x="102858" y="205717"/>
                </a:lnTo>
                <a:lnTo>
                  <a:pt x="89523" y="203019"/>
                </a:lnTo>
                <a:lnTo>
                  <a:pt x="78624" y="195666"/>
                </a:lnTo>
                <a:lnTo>
                  <a:pt x="71270" y="184766"/>
                </a:lnTo>
                <a:lnTo>
                  <a:pt x="68572" y="171431"/>
                </a:lnTo>
                <a:lnTo>
                  <a:pt x="68572" y="34286"/>
                </a:lnTo>
                <a:lnTo>
                  <a:pt x="71270" y="20950"/>
                </a:lnTo>
                <a:lnTo>
                  <a:pt x="78624" y="10051"/>
                </a:lnTo>
                <a:lnTo>
                  <a:pt x="89523" y="2697"/>
                </a:lnTo>
                <a:lnTo>
                  <a:pt x="102858" y="0"/>
                </a:lnTo>
                <a:lnTo>
                  <a:pt x="184770" y="0"/>
                </a:lnTo>
                <a:lnTo>
                  <a:pt x="191306" y="2732"/>
                </a:lnTo>
                <a:lnTo>
                  <a:pt x="214262" y="25714"/>
                </a:lnTo>
                <a:lnTo>
                  <a:pt x="98144" y="25714"/>
                </a:lnTo>
                <a:lnTo>
                  <a:pt x="94287" y="29571"/>
                </a:lnTo>
                <a:lnTo>
                  <a:pt x="94287" y="176145"/>
                </a:lnTo>
                <a:lnTo>
                  <a:pt x="98144" y="180002"/>
                </a:lnTo>
                <a:lnTo>
                  <a:pt x="238269" y="180002"/>
                </a:lnTo>
                <a:lnTo>
                  <a:pt x="237306" y="184766"/>
                </a:lnTo>
                <a:lnTo>
                  <a:pt x="229952" y="195666"/>
                </a:lnTo>
                <a:lnTo>
                  <a:pt x="219052" y="203019"/>
                </a:lnTo>
                <a:lnTo>
                  <a:pt x="205717" y="205717"/>
                </a:lnTo>
                <a:close/>
              </a:path>
              <a:path w="240030" h="274319">
                <a:moveTo>
                  <a:pt x="238269" y="180002"/>
                </a:moveTo>
                <a:lnTo>
                  <a:pt x="210432" y="180002"/>
                </a:lnTo>
                <a:lnTo>
                  <a:pt x="214289" y="176145"/>
                </a:lnTo>
                <a:lnTo>
                  <a:pt x="214289" y="62090"/>
                </a:lnTo>
                <a:lnTo>
                  <a:pt x="177913" y="25714"/>
                </a:lnTo>
                <a:lnTo>
                  <a:pt x="214262" y="25714"/>
                </a:lnTo>
                <a:lnTo>
                  <a:pt x="237271" y="48750"/>
                </a:lnTo>
                <a:lnTo>
                  <a:pt x="240003" y="55286"/>
                </a:lnTo>
                <a:lnTo>
                  <a:pt x="240003" y="171431"/>
                </a:lnTo>
                <a:lnTo>
                  <a:pt x="238269" y="180002"/>
                </a:lnTo>
                <a:close/>
              </a:path>
              <a:path w="240030" h="274319">
                <a:moveTo>
                  <a:pt x="137145" y="274290"/>
                </a:moveTo>
                <a:lnTo>
                  <a:pt x="34286" y="274290"/>
                </a:lnTo>
                <a:lnTo>
                  <a:pt x="20950" y="271592"/>
                </a:lnTo>
                <a:lnTo>
                  <a:pt x="10051" y="264238"/>
                </a:lnTo>
                <a:lnTo>
                  <a:pt x="2697" y="253339"/>
                </a:lnTo>
                <a:lnTo>
                  <a:pt x="0" y="240003"/>
                </a:lnTo>
                <a:lnTo>
                  <a:pt x="0" y="102858"/>
                </a:lnTo>
                <a:lnTo>
                  <a:pt x="2697" y="89523"/>
                </a:lnTo>
                <a:lnTo>
                  <a:pt x="10051" y="78624"/>
                </a:lnTo>
                <a:lnTo>
                  <a:pt x="20950" y="71270"/>
                </a:lnTo>
                <a:lnTo>
                  <a:pt x="34286" y="68572"/>
                </a:lnTo>
                <a:lnTo>
                  <a:pt x="51429" y="68572"/>
                </a:lnTo>
                <a:lnTo>
                  <a:pt x="51429" y="94287"/>
                </a:lnTo>
                <a:lnTo>
                  <a:pt x="29571" y="94287"/>
                </a:lnTo>
                <a:lnTo>
                  <a:pt x="25714" y="98144"/>
                </a:lnTo>
                <a:lnTo>
                  <a:pt x="25714" y="244718"/>
                </a:lnTo>
                <a:lnTo>
                  <a:pt x="29571" y="248575"/>
                </a:lnTo>
                <a:lnTo>
                  <a:pt x="169697" y="248575"/>
                </a:lnTo>
                <a:lnTo>
                  <a:pt x="168733" y="253339"/>
                </a:lnTo>
                <a:lnTo>
                  <a:pt x="161379" y="264238"/>
                </a:lnTo>
                <a:lnTo>
                  <a:pt x="150480" y="271592"/>
                </a:lnTo>
                <a:lnTo>
                  <a:pt x="137145" y="274290"/>
                </a:lnTo>
                <a:close/>
              </a:path>
              <a:path w="240030" h="274319">
                <a:moveTo>
                  <a:pt x="169697" y="248575"/>
                </a:moveTo>
                <a:lnTo>
                  <a:pt x="141859" y="248575"/>
                </a:lnTo>
                <a:lnTo>
                  <a:pt x="145716" y="244718"/>
                </a:lnTo>
                <a:lnTo>
                  <a:pt x="145716" y="222860"/>
                </a:lnTo>
                <a:lnTo>
                  <a:pt x="171431" y="222860"/>
                </a:lnTo>
                <a:lnTo>
                  <a:pt x="171431" y="240003"/>
                </a:lnTo>
                <a:lnTo>
                  <a:pt x="169697" y="24857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28899" y="286702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67775" y="3771900"/>
            <a:ext cx="17145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95675" y="4213999"/>
            <a:ext cx="217140" cy="220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4400" y="6176962"/>
            <a:ext cx="6486525" cy="0"/>
          </a:xfrm>
          <a:custGeom>
            <a:avLst/>
            <a:gdLst/>
            <a:ahLst/>
            <a:cxnLst/>
            <a:rect l="l" t="t" r="r" b="b"/>
            <a:pathLst>
              <a:path w="6486525" h="0">
                <a:moveTo>
                  <a:pt x="0" y="0"/>
                </a:moveTo>
                <a:lnTo>
                  <a:pt x="6486524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186487"/>
            <a:ext cx="6486525" cy="0"/>
          </a:xfrm>
          <a:custGeom>
            <a:avLst/>
            <a:gdLst/>
            <a:ahLst/>
            <a:cxnLst/>
            <a:rect l="l" t="t" r="r" b="b"/>
            <a:pathLst>
              <a:path w="6486525" h="0">
                <a:moveTo>
                  <a:pt x="0" y="0"/>
                </a:moveTo>
                <a:lnTo>
                  <a:pt x="6486524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91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1700" y="6266655"/>
            <a:ext cx="6515734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bullets in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"The Beauty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of Programming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Languages"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Hadley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Wickham's You Can't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Do Data Science </a:t>
            </a:r>
            <a:r>
              <a:rPr dirty="0" sz="850" spc="1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in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a</a:t>
            </a:r>
            <a:r>
              <a:rPr dirty="0" sz="850" spc="20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5"/>
              </a:rPr>
              <a:t>GUI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7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40068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5">
                <a:solidFill>
                  <a:srgbClr val="C2132D"/>
                </a:solidFill>
              </a:rPr>
              <a:t>Pedagogy </a:t>
            </a:r>
            <a:r>
              <a:rPr dirty="0" sz="3350" spc="10">
                <a:solidFill>
                  <a:srgbClr val="C2132D"/>
                </a:solidFill>
              </a:rPr>
              <a:t>Behind</a:t>
            </a:r>
            <a:r>
              <a:rPr dirty="0" sz="3350" spc="-30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Using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5563731" y="530225"/>
            <a:ext cx="234823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in this</a:t>
            </a:r>
            <a:r>
              <a:rPr dirty="0" sz="3350" spc="-80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Course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387475"/>
            <a:ext cx="9666605" cy="1928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96010" algn="l"/>
              </a:tabLst>
            </a:pPr>
            <a:r>
              <a:rPr dirty="0" sz="2600" spc="10">
                <a:solidFill>
                  <a:srgbClr val="C2132D"/>
                </a:solidFill>
                <a:latin typeface="Roboto Condensed"/>
                <a:cs typeface="Roboto Condensed"/>
              </a:rPr>
              <a:t>Why	</a:t>
            </a:r>
            <a:r>
              <a:rPr dirty="0" sz="2600" spc="-5">
                <a:solidFill>
                  <a:srgbClr val="C2132D"/>
                </a:solidFill>
                <a:latin typeface="Roboto Condensed"/>
                <a:cs typeface="Roboto Condensed"/>
              </a:rPr>
              <a:t>Specifically?</a:t>
            </a:r>
            <a:endParaRPr sz="2600">
              <a:latin typeface="Roboto Condensed"/>
              <a:cs typeface="Roboto Condense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Roboto Condensed"/>
              <a:cs typeface="Roboto Condensed"/>
            </a:endParaRPr>
          </a:p>
          <a:p>
            <a:pPr marL="393700" indent="-133985">
              <a:lnSpc>
                <a:spcPct val="100000"/>
              </a:lnSpc>
              <a:spcBef>
                <a:spcPts val="5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It is a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general-purpose programming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language, which originated for statistical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analysis.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15"/>
              </a:spcBef>
              <a:buClr>
                <a:srgbClr val="C2132D"/>
              </a:buClr>
              <a:buChar char="•"/>
              <a:tabLst>
                <a:tab pos="393700" algn="l"/>
                <a:tab pos="872998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As of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Aug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27, 2025,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there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are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22,578 packages on 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2"/>
              </a:rPr>
              <a:t>CRAN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including</a:t>
            </a:r>
            <a:r>
              <a:rPr dirty="0" sz="1800" spc="6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those on	).</a:t>
            </a:r>
            <a:endParaRPr sz="1800">
              <a:latin typeface="Roboto"/>
              <a:cs typeface="Roboto"/>
            </a:endParaRPr>
          </a:p>
          <a:p>
            <a:pPr marL="39370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Char char="•"/>
              <a:tabLst>
                <a:tab pos="393700" algn="l"/>
              </a:tabLst>
            </a:pP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700" spc="5">
                <a:solidFill>
                  <a:srgbClr val="C2132D"/>
                </a:solidFill>
                <a:latin typeface="Courier New"/>
                <a:cs typeface="Courier New"/>
              </a:rPr>
              <a:t>tidyverse</a:t>
            </a:r>
            <a:r>
              <a:rPr dirty="0" sz="1700" spc="-560">
                <a:solidFill>
                  <a:srgbClr val="C2132D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group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of packages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have simplified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the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workflow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for data analytics/science.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91099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4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4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4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4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4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4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3049" y="1469259"/>
            <a:ext cx="377190" cy="290830"/>
          </a:xfrm>
          <a:custGeom>
            <a:avLst/>
            <a:gdLst/>
            <a:ahLst/>
            <a:cxnLst/>
            <a:rect l="l" t="t" r="r" b="b"/>
            <a:pathLst>
              <a:path w="377189" h="290830">
                <a:moveTo>
                  <a:pt x="219462" y="290455"/>
                </a:moveTo>
                <a:lnTo>
                  <a:pt x="155211" y="290455"/>
                </a:lnTo>
                <a:lnTo>
                  <a:pt x="155211" y="250323"/>
                </a:lnTo>
                <a:lnTo>
                  <a:pt x="105186" y="239365"/>
                </a:lnTo>
                <a:lnTo>
                  <a:pt x="62458" y="219998"/>
                </a:lnTo>
                <a:lnTo>
                  <a:pt x="29221" y="193695"/>
                </a:lnTo>
                <a:lnTo>
                  <a:pt x="7671" y="161927"/>
                </a:lnTo>
                <a:lnTo>
                  <a:pt x="0" y="126166"/>
                </a:lnTo>
                <a:lnTo>
                  <a:pt x="9604" y="86281"/>
                </a:lnTo>
                <a:lnTo>
                  <a:pt x="36346" y="51647"/>
                </a:lnTo>
                <a:lnTo>
                  <a:pt x="77120" y="24338"/>
                </a:lnTo>
                <a:lnTo>
                  <a:pt x="128820" y="6430"/>
                </a:lnTo>
                <a:lnTo>
                  <a:pt x="188341" y="0"/>
                </a:lnTo>
                <a:lnTo>
                  <a:pt x="247862" y="6430"/>
                </a:lnTo>
                <a:lnTo>
                  <a:pt x="299563" y="24338"/>
                </a:lnTo>
                <a:lnTo>
                  <a:pt x="336890" y="49338"/>
                </a:lnTo>
                <a:lnTo>
                  <a:pt x="217192" y="49338"/>
                </a:lnTo>
                <a:lnTo>
                  <a:pt x="161483" y="56110"/>
                </a:lnTo>
                <a:lnTo>
                  <a:pt x="115979" y="74583"/>
                </a:lnTo>
                <a:lnTo>
                  <a:pt x="85293" y="101990"/>
                </a:lnTo>
                <a:lnTo>
                  <a:pt x="74040" y="135567"/>
                </a:lnTo>
                <a:lnTo>
                  <a:pt x="79967" y="160195"/>
                </a:lnTo>
                <a:lnTo>
                  <a:pt x="96610" y="182045"/>
                </a:lnTo>
                <a:lnTo>
                  <a:pt x="122261" y="200090"/>
                </a:lnTo>
                <a:lnTo>
                  <a:pt x="155211" y="213302"/>
                </a:lnTo>
                <a:lnTo>
                  <a:pt x="219397" y="213302"/>
                </a:lnTo>
                <a:lnTo>
                  <a:pt x="219397" y="221731"/>
                </a:lnTo>
                <a:lnTo>
                  <a:pt x="322330" y="221731"/>
                </a:lnTo>
                <a:lnTo>
                  <a:pt x="334090" y="241570"/>
                </a:lnTo>
                <a:lnTo>
                  <a:pt x="264456" y="241570"/>
                </a:lnTo>
                <a:lnTo>
                  <a:pt x="253679" y="244510"/>
                </a:lnTo>
                <a:lnTo>
                  <a:pt x="242567" y="247000"/>
                </a:lnTo>
                <a:lnTo>
                  <a:pt x="231151" y="249028"/>
                </a:lnTo>
                <a:lnTo>
                  <a:pt x="219462" y="250582"/>
                </a:lnTo>
                <a:lnTo>
                  <a:pt x="219462" y="290455"/>
                </a:lnTo>
                <a:close/>
              </a:path>
              <a:path w="377189" h="290830">
                <a:moveTo>
                  <a:pt x="334810" y="204550"/>
                </a:moveTo>
                <a:lnTo>
                  <a:pt x="308997" y="204550"/>
                </a:lnTo>
                <a:lnTo>
                  <a:pt x="328099" y="192486"/>
                </a:lnTo>
                <a:lnTo>
                  <a:pt x="342435" y="177036"/>
                </a:lnTo>
                <a:lnTo>
                  <a:pt x="351447" y="158098"/>
                </a:lnTo>
                <a:lnTo>
                  <a:pt x="354575" y="135567"/>
                </a:lnTo>
                <a:lnTo>
                  <a:pt x="344223" y="96848"/>
                </a:lnTo>
                <a:lnTo>
                  <a:pt x="315521" y="70012"/>
                </a:lnTo>
                <a:lnTo>
                  <a:pt x="272000" y="54396"/>
                </a:lnTo>
                <a:lnTo>
                  <a:pt x="217192" y="49338"/>
                </a:lnTo>
                <a:lnTo>
                  <a:pt x="336890" y="49338"/>
                </a:lnTo>
                <a:lnTo>
                  <a:pt x="340337" y="51647"/>
                </a:lnTo>
                <a:lnTo>
                  <a:pt x="367079" y="86281"/>
                </a:lnTo>
                <a:lnTo>
                  <a:pt x="376683" y="126166"/>
                </a:lnTo>
                <a:lnTo>
                  <a:pt x="372697" y="152079"/>
                </a:lnTo>
                <a:lnTo>
                  <a:pt x="361277" y="176169"/>
                </a:lnTo>
                <a:lnTo>
                  <a:pt x="343232" y="197900"/>
                </a:lnTo>
                <a:lnTo>
                  <a:pt x="334810" y="204550"/>
                </a:lnTo>
                <a:close/>
              </a:path>
              <a:path w="377189" h="290830">
                <a:moveTo>
                  <a:pt x="219397" y="213302"/>
                </a:moveTo>
                <a:lnTo>
                  <a:pt x="155211" y="213302"/>
                </a:lnTo>
                <a:lnTo>
                  <a:pt x="155211" y="78254"/>
                </a:lnTo>
                <a:lnTo>
                  <a:pt x="284231" y="78254"/>
                </a:lnTo>
                <a:lnTo>
                  <a:pt x="293409" y="79290"/>
                </a:lnTo>
                <a:lnTo>
                  <a:pt x="313600" y="85766"/>
                </a:lnTo>
                <a:lnTo>
                  <a:pt x="333792" y="102734"/>
                </a:lnTo>
                <a:lnTo>
                  <a:pt x="339798" y="124007"/>
                </a:lnTo>
                <a:lnTo>
                  <a:pt x="244684" y="124007"/>
                </a:lnTo>
                <a:lnTo>
                  <a:pt x="219980" y="124351"/>
                </a:lnTo>
                <a:lnTo>
                  <a:pt x="219980" y="160398"/>
                </a:lnTo>
                <a:lnTo>
                  <a:pt x="242441" y="160859"/>
                </a:lnTo>
                <a:lnTo>
                  <a:pt x="336159" y="160859"/>
                </a:lnTo>
                <a:lnTo>
                  <a:pt x="334197" y="168238"/>
                </a:lnTo>
                <a:lnTo>
                  <a:pt x="314897" y="186275"/>
                </a:lnTo>
                <a:lnTo>
                  <a:pt x="295597" y="193821"/>
                </a:lnTo>
                <a:lnTo>
                  <a:pt x="286824" y="195344"/>
                </a:lnTo>
                <a:lnTo>
                  <a:pt x="298235" y="198780"/>
                </a:lnTo>
                <a:lnTo>
                  <a:pt x="304848" y="202151"/>
                </a:lnTo>
                <a:lnTo>
                  <a:pt x="305950" y="202670"/>
                </a:lnTo>
                <a:lnTo>
                  <a:pt x="307441" y="203513"/>
                </a:lnTo>
                <a:lnTo>
                  <a:pt x="308997" y="204550"/>
                </a:lnTo>
                <a:lnTo>
                  <a:pt x="334810" y="204550"/>
                </a:lnTo>
                <a:lnTo>
                  <a:pt x="331196" y="207403"/>
                </a:lnTo>
                <a:lnTo>
                  <a:pt x="219397" y="207403"/>
                </a:lnTo>
                <a:lnTo>
                  <a:pt x="219397" y="213302"/>
                </a:lnTo>
                <a:close/>
              </a:path>
              <a:path w="377189" h="290830">
                <a:moveTo>
                  <a:pt x="336159" y="160859"/>
                </a:moveTo>
                <a:lnTo>
                  <a:pt x="242441" y="160859"/>
                </a:lnTo>
                <a:lnTo>
                  <a:pt x="260501" y="160098"/>
                </a:lnTo>
                <a:lnTo>
                  <a:pt x="272532" y="154900"/>
                </a:lnTo>
                <a:lnTo>
                  <a:pt x="276904" y="142050"/>
                </a:lnTo>
                <a:lnTo>
                  <a:pt x="273280" y="129958"/>
                </a:lnTo>
                <a:lnTo>
                  <a:pt x="262495" y="124910"/>
                </a:lnTo>
                <a:lnTo>
                  <a:pt x="244684" y="124007"/>
                </a:lnTo>
                <a:lnTo>
                  <a:pt x="339798" y="124007"/>
                </a:lnTo>
                <a:lnTo>
                  <a:pt x="342970" y="135243"/>
                </a:lnTo>
                <a:lnTo>
                  <a:pt x="336159" y="160859"/>
                </a:lnTo>
                <a:close/>
              </a:path>
              <a:path w="377189" h="290830">
                <a:moveTo>
                  <a:pt x="322330" y="221731"/>
                </a:moveTo>
                <a:lnTo>
                  <a:pt x="219397" y="221731"/>
                </a:lnTo>
                <a:lnTo>
                  <a:pt x="227869" y="221583"/>
                </a:lnTo>
                <a:lnTo>
                  <a:pt x="236164" y="221228"/>
                </a:lnTo>
                <a:lnTo>
                  <a:pt x="244278" y="220655"/>
                </a:lnTo>
                <a:lnTo>
                  <a:pt x="252203" y="219851"/>
                </a:lnTo>
                <a:lnTo>
                  <a:pt x="248896" y="214988"/>
                </a:lnTo>
                <a:lnTo>
                  <a:pt x="243645" y="207403"/>
                </a:lnTo>
                <a:lnTo>
                  <a:pt x="331196" y="207403"/>
                </a:lnTo>
                <a:lnTo>
                  <a:pt x="319370" y="216739"/>
                </a:lnTo>
                <a:lnTo>
                  <a:pt x="322330" y="221731"/>
                </a:lnTo>
                <a:close/>
              </a:path>
              <a:path w="377189" h="290830">
                <a:moveTo>
                  <a:pt x="363068" y="290455"/>
                </a:moveTo>
                <a:lnTo>
                  <a:pt x="290455" y="290455"/>
                </a:lnTo>
                <a:lnTo>
                  <a:pt x="264456" y="241570"/>
                </a:lnTo>
                <a:lnTo>
                  <a:pt x="334090" y="241570"/>
                </a:lnTo>
                <a:lnTo>
                  <a:pt x="363068" y="29045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10773" y="2622946"/>
            <a:ext cx="221456" cy="216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8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530225"/>
            <a:ext cx="226822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</a:rPr>
              <a:t>How </a:t>
            </a:r>
            <a:r>
              <a:rPr dirty="0" sz="3350" spc="-10">
                <a:solidFill>
                  <a:srgbClr val="C2132D"/>
                </a:solidFill>
              </a:rPr>
              <a:t>to</a:t>
            </a:r>
            <a:r>
              <a:rPr dirty="0" sz="3350" spc="-65">
                <a:solidFill>
                  <a:srgbClr val="C2132D"/>
                </a:solidFill>
              </a:rPr>
              <a:t> </a:t>
            </a:r>
            <a:r>
              <a:rPr dirty="0" sz="3350" spc="10">
                <a:solidFill>
                  <a:srgbClr val="C2132D"/>
                </a:solidFill>
              </a:rPr>
              <a:t>Learn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3825121" y="530225"/>
            <a:ext cx="506095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(Any </a:t>
            </a:r>
            <a:r>
              <a:rPr dirty="0" sz="3350">
                <a:solidFill>
                  <a:srgbClr val="C2132D"/>
                </a:solidFill>
                <a:latin typeface="Roboto Condensed"/>
                <a:cs typeface="Roboto Condensed"/>
              </a:rPr>
              <a:t>Programming</a:t>
            </a:r>
            <a:r>
              <a:rPr dirty="0" sz="3350" spc="-25">
                <a:solidFill>
                  <a:srgbClr val="C2132D"/>
                </a:solidFill>
                <a:latin typeface="Roboto Condensed"/>
                <a:cs typeface="Roboto Condensed"/>
              </a:rPr>
              <a:t> </a:t>
            </a:r>
            <a:r>
              <a:rPr dirty="0" sz="3350" spc="10">
                <a:solidFill>
                  <a:srgbClr val="C2132D"/>
                </a:solidFill>
                <a:latin typeface="Roboto Condensed"/>
                <a:cs typeface="Roboto Condensed"/>
              </a:rPr>
              <a:t>Language)</a:t>
            </a:r>
            <a:endParaRPr sz="3350">
              <a:latin typeface="Roboto Condensed"/>
              <a:cs typeface="Roboto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6625" y="1428750"/>
            <a:ext cx="4571999" cy="257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8754" y="4283075"/>
            <a:ext cx="9354185" cy="1490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 indent="-133985">
              <a:lnSpc>
                <a:spcPct val="100000"/>
              </a:lnSpc>
              <a:spcBef>
                <a:spcPts val="100"/>
              </a:spcBef>
              <a:buClr>
                <a:srgbClr val="C2132D"/>
              </a:buClr>
              <a:buFont typeface="Roboto"/>
              <a:buChar char="•"/>
              <a:tabLst>
                <a:tab pos="146685" algn="l"/>
              </a:tabLst>
            </a:pPr>
            <a:r>
              <a:rPr dirty="0" sz="1800">
                <a:solidFill>
                  <a:srgbClr val="585D60"/>
                </a:solidFill>
                <a:latin typeface="Segoe UI Symbol"/>
                <a:cs typeface="Segoe UI Symbol"/>
              </a:rPr>
              <a:t>🗣 </a:t>
            </a:r>
            <a:r>
              <a:rPr dirty="0" sz="1800" b="1">
                <a:solidFill>
                  <a:srgbClr val="C2132D"/>
                </a:solidFill>
                <a:latin typeface="Roboto"/>
                <a:cs typeface="Roboto"/>
              </a:rPr>
              <a:t>Get </a:t>
            </a:r>
            <a:r>
              <a:rPr dirty="0" sz="1800" spc="-5" b="1">
                <a:solidFill>
                  <a:srgbClr val="C2132D"/>
                </a:solidFill>
                <a:latin typeface="Roboto"/>
                <a:cs typeface="Roboto"/>
              </a:rPr>
              <a:t>hands</a:t>
            </a:r>
            <a:r>
              <a:rPr dirty="0" sz="1800" spc="-65" b="1">
                <a:solidFill>
                  <a:srgbClr val="C2132D"/>
                </a:solidFill>
                <a:latin typeface="Roboto"/>
                <a:cs typeface="Roboto"/>
              </a:rPr>
              <a:t> </a:t>
            </a:r>
            <a:r>
              <a:rPr dirty="0" sz="1800" spc="270" b="1">
                <a:solidFill>
                  <a:srgbClr val="C2132D"/>
                </a:solidFill>
                <a:latin typeface="Roboto"/>
                <a:cs typeface="Roboto"/>
              </a:rPr>
              <a:t>dirty</a:t>
            </a:r>
            <a:r>
              <a:rPr dirty="0" sz="1750" spc="270">
                <a:solidFill>
                  <a:srgbClr val="585D60"/>
                </a:solidFill>
                <a:latin typeface="Arial"/>
                <a:cs typeface="Arial"/>
              </a:rPr>
              <a:t>‼</a:t>
            </a:r>
            <a:endParaRPr sz="1750">
              <a:latin typeface="Arial"/>
              <a:cs typeface="Arial"/>
            </a:endParaRPr>
          </a:p>
          <a:p>
            <a:pPr marL="146050" indent="-133985">
              <a:lnSpc>
                <a:spcPct val="100000"/>
              </a:lnSpc>
              <a:spcBef>
                <a:spcPts val="1290"/>
              </a:spcBef>
              <a:buClr>
                <a:srgbClr val="C2132D"/>
              </a:buClr>
              <a:buSzPct val="116129"/>
              <a:buFont typeface="Roboto"/>
              <a:buChar char="•"/>
              <a:tabLst>
                <a:tab pos="146685" algn="l"/>
              </a:tabLst>
            </a:pPr>
            <a:r>
              <a:rPr dirty="0" sz="1550" spc="1305">
                <a:solidFill>
                  <a:srgbClr val="585D60"/>
                </a:solidFill>
                <a:latin typeface="Arial"/>
                <a:cs typeface="Arial"/>
              </a:rPr>
              <a:t>📖</a:t>
            </a:r>
            <a:r>
              <a:rPr dirty="0" sz="1550" spc="10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Documentation! Documentation! Documentation!</a:t>
            </a:r>
            <a:endParaRPr sz="1800">
              <a:latin typeface="Roboto"/>
              <a:cs typeface="Roboto"/>
            </a:endParaRPr>
          </a:p>
          <a:p>
            <a:pPr marL="146050" marR="5080" indent="-133985">
              <a:lnSpc>
                <a:spcPct val="118100"/>
              </a:lnSpc>
              <a:spcBef>
                <a:spcPts val="825"/>
              </a:spcBef>
              <a:buClr>
                <a:srgbClr val="C2132D"/>
              </a:buClr>
              <a:buSzPct val="102857"/>
              <a:buFont typeface="Roboto"/>
              <a:buChar char="•"/>
              <a:tabLst>
                <a:tab pos="146685" algn="l"/>
              </a:tabLst>
            </a:pPr>
            <a:r>
              <a:rPr dirty="0" sz="1750" spc="1155">
                <a:solidFill>
                  <a:srgbClr val="585D60"/>
                </a:solidFill>
                <a:latin typeface="Arial"/>
                <a:cs typeface="Arial"/>
              </a:rPr>
              <a:t>🔍</a:t>
            </a:r>
            <a:r>
              <a:rPr dirty="0" sz="1750" spc="-80">
                <a:solidFill>
                  <a:srgbClr val="585D6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(Not surprisingly) Learn </a:t>
            </a:r>
            <a:r>
              <a:rPr dirty="0" sz="1800" spc="-10">
                <a:solidFill>
                  <a:srgbClr val="585D60"/>
                </a:solidFill>
                <a:latin typeface="Roboto"/>
                <a:cs typeface="Roboto"/>
              </a:rPr>
              <a:t>to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Google/ChatGPT/</a:t>
            </a:r>
            <a:r>
              <a:rPr dirty="0" sz="1800">
                <a:solidFill>
                  <a:srgbClr val="83D5D3"/>
                </a:solidFill>
                <a:latin typeface="Roboto"/>
                <a:cs typeface="Roboto"/>
                <a:hlinkClick r:id="rId3"/>
              </a:rPr>
              <a:t>ChatISA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: what that 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error </a:t>
            </a:r>
            <a:r>
              <a:rPr dirty="0" sz="1800">
                <a:solidFill>
                  <a:srgbClr val="585D60"/>
                </a:solidFill>
                <a:latin typeface="Roboto"/>
                <a:cs typeface="Roboto"/>
              </a:rPr>
              <a:t>message means(I  do that a lot</a:t>
            </a:r>
            <a:r>
              <a:rPr dirty="0" sz="1800" spc="-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750" spc="575">
                <a:solidFill>
                  <a:srgbClr val="585D60"/>
                </a:solidFill>
                <a:latin typeface="Arial"/>
                <a:cs typeface="Arial"/>
              </a:rPr>
              <a:t>😂</a:t>
            </a:r>
            <a:r>
              <a:rPr dirty="0" sz="1800" spc="575">
                <a:solidFill>
                  <a:srgbClr val="585D60"/>
                </a:solidFill>
                <a:latin typeface="Roboto"/>
                <a:cs typeface="Roboto"/>
              </a:rPr>
              <a:t>)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7550" y="627674"/>
            <a:ext cx="484505" cy="374015"/>
          </a:xfrm>
          <a:custGeom>
            <a:avLst/>
            <a:gdLst/>
            <a:ahLst/>
            <a:cxnLst/>
            <a:rect l="l" t="t" r="r" b="b"/>
            <a:pathLst>
              <a:path w="484504" h="374015">
                <a:moveTo>
                  <a:pt x="282153" y="373425"/>
                </a:moveTo>
                <a:lnTo>
                  <a:pt x="199549" y="373425"/>
                </a:lnTo>
                <a:lnTo>
                  <a:pt x="199549" y="321829"/>
                </a:lnTo>
                <a:lnTo>
                  <a:pt x="145377" y="310891"/>
                </a:lnTo>
                <a:lnTo>
                  <a:pt x="97394" y="292226"/>
                </a:lnTo>
                <a:lnTo>
                  <a:pt x="57232" y="266930"/>
                </a:lnTo>
                <a:lnTo>
                  <a:pt x="26525" y="236098"/>
                </a:lnTo>
                <a:lnTo>
                  <a:pt x="6903" y="200825"/>
                </a:lnTo>
                <a:lnTo>
                  <a:pt x="0" y="162206"/>
                </a:lnTo>
                <a:lnTo>
                  <a:pt x="6396" y="125007"/>
                </a:lnTo>
                <a:lnTo>
                  <a:pt x="24617" y="90863"/>
                </a:lnTo>
                <a:lnTo>
                  <a:pt x="53206" y="60745"/>
                </a:lnTo>
                <a:lnTo>
                  <a:pt x="90708" y="35628"/>
                </a:lnTo>
                <a:lnTo>
                  <a:pt x="135668" y="16483"/>
                </a:lnTo>
                <a:lnTo>
                  <a:pt x="186632" y="4282"/>
                </a:lnTo>
                <a:lnTo>
                  <a:pt x="242143" y="0"/>
                </a:lnTo>
                <a:lnTo>
                  <a:pt x="297654" y="4282"/>
                </a:lnTo>
                <a:lnTo>
                  <a:pt x="348617" y="16483"/>
                </a:lnTo>
                <a:lnTo>
                  <a:pt x="393578" y="35628"/>
                </a:lnTo>
                <a:lnTo>
                  <a:pt x="431080" y="60745"/>
                </a:lnTo>
                <a:lnTo>
                  <a:pt x="433630" y="63432"/>
                </a:lnTo>
                <a:lnTo>
                  <a:pt x="279235" y="63432"/>
                </a:lnTo>
                <a:lnTo>
                  <a:pt x="221077" y="69080"/>
                </a:lnTo>
                <a:lnTo>
                  <a:pt x="170556" y="84811"/>
                </a:lnTo>
                <a:lnTo>
                  <a:pt x="130711" y="108803"/>
                </a:lnTo>
                <a:lnTo>
                  <a:pt x="104576" y="139237"/>
                </a:lnTo>
                <a:lnTo>
                  <a:pt x="95190" y="174293"/>
                </a:lnTo>
                <a:lnTo>
                  <a:pt x="102810" y="205955"/>
                </a:lnTo>
                <a:lnTo>
                  <a:pt x="124207" y="234047"/>
                </a:lnTo>
                <a:lnTo>
                  <a:pt x="157186" y="257247"/>
                </a:lnTo>
                <a:lnTo>
                  <a:pt x="199549" y="274234"/>
                </a:lnTo>
                <a:lnTo>
                  <a:pt x="282069" y="274234"/>
                </a:lnTo>
                <a:lnTo>
                  <a:pt x="282069" y="285070"/>
                </a:lnTo>
                <a:lnTo>
                  <a:pt x="414406" y="285070"/>
                </a:lnTo>
                <a:lnTo>
                  <a:pt x="429526" y="310576"/>
                </a:lnTo>
                <a:lnTo>
                  <a:pt x="340000" y="310576"/>
                </a:lnTo>
                <a:lnTo>
                  <a:pt x="326144" y="314356"/>
                </a:lnTo>
                <a:lnTo>
                  <a:pt x="311858" y="317557"/>
                </a:lnTo>
                <a:lnTo>
                  <a:pt x="297181" y="320165"/>
                </a:lnTo>
                <a:lnTo>
                  <a:pt x="282153" y="322163"/>
                </a:lnTo>
                <a:lnTo>
                  <a:pt x="282153" y="373425"/>
                </a:lnTo>
                <a:close/>
              </a:path>
              <a:path w="484504" h="374015">
                <a:moveTo>
                  <a:pt x="430451" y="262981"/>
                </a:moveTo>
                <a:lnTo>
                  <a:pt x="397265" y="262981"/>
                </a:lnTo>
                <a:lnTo>
                  <a:pt x="421823" y="247471"/>
                </a:lnTo>
                <a:lnTo>
                  <a:pt x="440254" y="227608"/>
                </a:lnTo>
                <a:lnTo>
                  <a:pt x="451841" y="203260"/>
                </a:lnTo>
                <a:lnTo>
                  <a:pt x="455862" y="174293"/>
                </a:lnTo>
                <a:lnTo>
                  <a:pt x="447248" y="133220"/>
                </a:lnTo>
                <a:lnTo>
                  <a:pt x="422953" y="102033"/>
                </a:lnTo>
                <a:lnTo>
                  <a:pt x="385303" y="80297"/>
                </a:lnTo>
                <a:lnTo>
                  <a:pt x="336622" y="67576"/>
                </a:lnTo>
                <a:lnTo>
                  <a:pt x="279235" y="63432"/>
                </a:lnTo>
                <a:lnTo>
                  <a:pt x="433630" y="63432"/>
                </a:lnTo>
                <a:lnTo>
                  <a:pt x="459669" y="90863"/>
                </a:lnTo>
                <a:lnTo>
                  <a:pt x="477889" y="125007"/>
                </a:lnTo>
                <a:lnTo>
                  <a:pt x="484286" y="162206"/>
                </a:lnTo>
                <a:lnTo>
                  <a:pt x="479161" y="195522"/>
                </a:lnTo>
                <a:lnTo>
                  <a:pt x="464479" y="226493"/>
                </a:lnTo>
                <a:lnTo>
                  <a:pt x="441279" y="254432"/>
                </a:lnTo>
                <a:lnTo>
                  <a:pt x="430451" y="262981"/>
                </a:lnTo>
                <a:close/>
              </a:path>
              <a:path w="484504" h="374015">
                <a:moveTo>
                  <a:pt x="282069" y="274234"/>
                </a:moveTo>
                <a:lnTo>
                  <a:pt x="199549" y="274234"/>
                </a:lnTo>
                <a:lnTo>
                  <a:pt x="199549" y="100608"/>
                </a:lnTo>
                <a:lnTo>
                  <a:pt x="365423" y="100608"/>
                </a:lnTo>
                <a:lnTo>
                  <a:pt x="377223" y="101940"/>
                </a:lnTo>
                <a:lnTo>
                  <a:pt x="403183" y="110266"/>
                </a:lnTo>
                <a:lnTo>
                  <a:pt x="429142" y="132080"/>
                </a:lnTo>
                <a:lnTo>
                  <a:pt x="436864" y="159431"/>
                </a:lnTo>
                <a:lnTo>
                  <a:pt x="314580" y="159431"/>
                </a:lnTo>
                <a:lnTo>
                  <a:pt x="282820" y="159872"/>
                </a:lnTo>
                <a:lnTo>
                  <a:pt x="282820" y="206217"/>
                </a:lnTo>
                <a:lnTo>
                  <a:pt x="311697" y="206810"/>
                </a:lnTo>
                <a:lnTo>
                  <a:pt x="432186" y="206810"/>
                </a:lnTo>
                <a:lnTo>
                  <a:pt x="429663" y="216297"/>
                </a:lnTo>
                <a:lnTo>
                  <a:pt x="404850" y="239486"/>
                </a:lnTo>
                <a:lnTo>
                  <a:pt x="380036" y="249188"/>
                </a:lnTo>
                <a:lnTo>
                  <a:pt x="368758" y="251145"/>
                </a:lnTo>
                <a:lnTo>
                  <a:pt x="383428" y="255563"/>
                </a:lnTo>
                <a:lnTo>
                  <a:pt x="391930" y="259897"/>
                </a:lnTo>
                <a:lnTo>
                  <a:pt x="393347" y="260564"/>
                </a:lnTo>
                <a:lnTo>
                  <a:pt x="395264" y="261648"/>
                </a:lnTo>
                <a:lnTo>
                  <a:pt x="397265" y="262981"/>
                </a:lnTo>
                <a:lnTo>
                  <a:pt x="430451" y="262981"/>
                </a:lnTo>
                <a:lnTo>
                  <a:pt x="425805" y="266649"/>
                </a:lnTo>
                <a:lnTo>
                  <a:pt x="282069" y="266649"/>
                </a:lnTo>
                <a:lnTo>
                  <a:pt x="282069" y="274234"/>
                </a:lnTo>
                <a:close/>
              </a:path>
              <a:path w="484504" h="374015">
                <a:moveTo>
                  <a:pt x="432186" y="206810"/>
                </a:moveTo>
                <a:lnTo>
                  <a:pt x="311697" y="206810"/>
                </a:lnTo>
                <a:lnTo>
                  <a:pt x="334916" y="205832"/>
                </a:lnTo>
                <a:lnTo>
                  <a:pt x="350383" y="199149"/>
                </a:lnTo>
                <a:lnTo>
                  <a:pt x="356004" y="182628"/>
                </a:lnTo>
                <a:lnTo>
                  <a:pt x="351344" y="167081"/>
                </a:lnTo>
                <a:lnTo>
                  <a:pt x="337479" y="160591"/>
                </a:lnTo>
                <a:lnTo>
                  <a:pt x="314580" y="159431"/>
                </a:lnTo>
                <a:lnTo>
                  <a:pt x="436864" y="159431"/>
                </a:lnTo>
                <a:lnTo>
                  <a:pt x="440942" y="173876"/>
                </a:lnTo>
                <a:lnTo>
                  <a:pt x="432186" y="206810"/>
                </a:lnTo>
                <a:close/>
              </a:path>
              <a:path w="484504" h="374015">
                <a:moveTo>
                  <a:pt x="414406" y="285070"/>
                </a:moveTo>
                <a:lnTo>
                  <a:pt x="282069" y="285070"/>
                </a:lnTo>
                <a:lnTo>
                  <a:pt x="292961" y="284880"/>
                </a:lnTo>
                <a:lnTo>
                  <a:pt x="303627" y="284424"/>
                </a:lnTo>
                <a:lnTo>
                  <a:pt x="314058" y="283687"/>
                </a:lnTo>
                <a:lnTo>
                  <a:pt x="324247" y="282653"/>
                </a:lnTo>
                <a:lnTo>
                  <a:pt x="320593" y="277515"/>
                </a:lnTo>
                <a:lnTo>
                  <a:pt x="316026" y="272307"/>
                </a:lnTo>
                <a:lnTo>
                  <a:pt x="310567" y="268270"/>
                </a:lnTo>
                <a:lnTo>
                  <a:pt x="304242" y="266649"/>
                </a:lnTo>
                <a:lnTo>
                  <a:pt x="425805" y="266649"/>
                </a:lnTo>
                <a:lnTo>
                  <a:pt x="410601" y="278652"/>
                </a:lnTo>
                <a:lnTo>
                  <a:pt x="414406" y="285070"/>
                </a:lnTo>
                <a:close/>
              </a:path>
              <a:path w="484504" h="374015">
                <a:moveTo>
                  <a:pt x="466782" y="373425"/>
                </a:moveTo>
                <a:lnTo>
                  <a:pt x="373425" y="373425"/>
                </a:lnTo>
                <a:lnTo>
                  <a:pt x="340000" y="310576"/>
                </a:lnTo>
                <a:lnTo>
                  <a:pt x="429526" y="310576"/>
                </a:lnTo>
                <a:lnTo>
                  <a:pt x="466782" y="373425"/>
                </a:lnTo>
                <a:close/>
              </a:path>
            </a:pathLst>
          </a:custGeom>
          <a:solidFill>
            <a:srgbClr val="C213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4400" y="6176962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6186487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9524">
            <a:solidFill>
              <a:srgbClr val="EDE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2875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9524" y="19049"/>
                </a:moveTo>
                <a:lnTo>
                  <a:pt x="0" y="19049"/>
                </a:lnTo>
                <a:lnTo>
                  <a:pt x="0" y="9524"/>
                </a:lnTo>
                <a:lnTo>
                  <a:pt x="9524" y="0"/>
                </a:lnTo>
                <a:lnTo>
                  <a:pt x="9524" y="1904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6172199"/>
            <a:ext cx="9525" cy="19050"/>
          </a:xfrm>
          <a:custGeom>
            <a:avLst/>
            <a:gdLst/>
            <a:ahLst/>
            <a:cxnLst/>
            <a:rect l="l" t="t" r="r" b="b"/>
            <a:pathLst>
              <a:path w="9525" h="19050">
                <a:moveTo>
                  <a:pt x="0" y="19049"/>
                </a:moveTo>
                <a:lnTo>
                  <a:pt x="0" y="0"/>
                </a:lnTo>
                <a:lnTo>
                  <a:pt x="9524" y="0"/>
                </a:lnTo>
                <a:lnTo>
                  <a:pt x="9524" y="9524"/>
                </a:lnTo>
                <a:lnTo>
                  <a:pt x="0" y="1904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6266655"/>
            <a:ext cx="3069590" cy="1600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" spc="10" b="1">
                <a:solidFill>
                  <a:srgbClr val="C2132D"/>
                </a:solidFill>
                <a:latin typeface="Roboto"/>
                <a:cs typeface="Roboto"/>
              </a:rPr>
              <a:t>Source: </a:t>
            </a:r>
            <a:r>
              <a:rPr dirty="0" sz="850" spc="10">
                <a:solidFill>
                  <a:srgbClr val="585D60"/>
                </a:solidFill>
                <a:latin typeface="Roboto"/>
                <a:cs typeface="Roboto"/>
              </a:rPr>
              <a:t>Slide is </a:t>
            </a:r>
            <a:r>
              <a:rPr dirty="0" sz="850" spc="15">
                <a:solidFill>
                  <a:srgbClr val="585D60"/>
                </a:solidFill>
                <a:latin typeface="Roboto"/>
                <a:cs typeface="Roboto"/>
              </a:rPr>
              <a:t>based on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Kia </a:t>
            </a:r>
            <a:r>
              <a:rPr dirty="0" sz="850" spc="-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Ora's </a:t>
            </a:r>
            <a:r>
              <a:rPr dirty="0" sz="850" spc="20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How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I </a:t>
            </a:r>
            <a:r>
              <a:rPr dirty="0" sz="850" spc="1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Learn a</a:t>
            </a:r>
            <a:r>
              <a:rPr dirty="0" sz="850" spc="-5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850" spc="5">
                <a:solidFill>
                  <a:srgbClr val="83D5D3"/>
                </a:solidFill>
                <a:latin typeface="Roboto"/>
                <a:cs typeface="Roboto"/>
                <a:hlinkClick r:id="rId4"/>
              </a:rPr>
              <a:t>Technology</a:t>
            </a:r>
            <a:r>
              <a:rPr dirty="0" sz="850" spc="5">
                <a:solidFill>
                  <a:srgbClr val="585D60"/>
                </a:solidFill>
                <a:latin typeface="Roboto"/>
                <a:cs typeface="Roboto"/>
              </a:rPr>
              <a:t>.</a:t>
            </a:r>
            <a:endParaRPr sz="8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64712" y="6207124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9 /</a:t>
            </a:r>
            <a:r>
              <a:rPr dirty="0" sz="1200" spc="-85">
                <a:solidFill>
                  <a:srgbClr val="585D60"/>
                </a:solidFill>
                <a:latin typeface="Roboto"/>
                <a:cs typeface="Roboto"/>
              </a:rPr>
              <a:t> </a:t>
            </a:r>
            <a:r>
              <a:rPr dirty="0" sz="1200">
                <a:solidFill>
                  <a:srgbClr val="585D60"/>
                </a:solidFill>
                <a:latin typeface="Roboto"/>
                <a:cs typeface="Roboto"/>
              </a:rPr>
              <a:t>51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3D5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 401: Business Intelligence &amp; Data Visualization</dc:title>
  <dcterms:created xsi:type="dcterms:W3CDTF">2025-08-27T23:44:13Z</dcterms:created>
  <dcterms:modified xsi:type="dcterms:W3CDTF">2025-08-27T23:44:13Z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2025-08-27T00:00:00Z</vt:filetime>
  </property>
  <property fmtid="{D5CDD505-2E9C-101B-9397-08002B2CF9AE}" pid="3" name="Creator">
    <vt:lpwstr>Mozilla/5.0 (Windows NT 10.0; Win64; x64) AppleWebKit/537.36 (KHTML, like Gecko) Chrome/139.0.0.0 Safari/537.36</vt:lpwstr>
  </property>
  <property fmtid="{D5CDD505-2E9C-101B-9397-08002B2CF9AE}" pid="4" name="LastSaved">
    <vt:filetime>2025-08-27T00:00:00Z</vt:filetime>
  </property>
</Properties>
</file>